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Ann William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9" autoAdjust="0"/>
  </p:normalViewPr>
  <p:slideViewPr>
    <p:cSldViewPr snapToGrid="0">
      <p:cViewPr>
        <p:scale>
          <a:sx n="124" d="100"/>
          <a:sy n="124" d="100"/>
        </p:scale>
        <p:origin x="-756" y="-448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00009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56d02289_0_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56d022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hyperlink" Target="https://www.bloomberg.com/news/articles/2021-06-02/bank-of-france-steps-up-call-for-desclosure-of-climate-risks?srnd=economics-vp" TargetMode="External"/><Relationship Id="rId5" Type="http://schemas.openxmlformats.org/officeDocument/2006/relationships/image" Target="../media/image15.png"/><Relationship Id="rId10" Type="http://schemas.openxmlformats.org/officeDocument/2006/relationships/hyperlink" Target="https://www.bloomberg.com/news/articles/2021-06-02/harker-says-fed-needs-to-start-discussing-tapering-timeline?srnd=economics-vp" TargetMode="External"/><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4" name="Picture 23">
            <a:extLst>
              <a:ext uri="{FF2B5EF4-FFF2-40B4-BE49-F238E27FC236}">
                <a16:creationId xmlns:a16="http://schemas.microsoft.com/office/drawing/2014/main" id="{91CBFB8B-63A5-4D48-9C57-CF6905CDACA2}"/>
              </a:ext>
            </a:extLst>
          </p:cNvPr>
          <p:cNvPicPr>
            <a:picLocks noChangeAspect="1"/>
          </p:cNvPicPr>
          <p:nvPr/>
        </p:nvPicPr>
        <p:blipFill>
          <a:blip r:embed="rId3"/>
          <a:stretch>
            <a:fillRect/>
          </a:stretch>
        </p:blipFill>
        <p:spPr>
          <a:xfrm>
            <a:off x="13568" y="135070"/>
            <a:ext cx="7772400" cy="9906000"/>
          </a:xfrm>
          <a:prstGeom prst="rect">
            <a:avLst/>
          </a:prstGeom>
        </p:spPr>
      </p:pic>
      <p:pic>
        <p:nvPicPr>
          <p:cNvPr id="54" name="Google Shape;54;p13"/>
          <p:cNvPicPr preferRelativeResize="0"/>
          <p:nvPr/>
        </p:nvPicPr>
        <p:blipFill>
          <a:blip r:embed="rId4">
            <a:alphaModFix/>
          </a:blip>
          <a:stretch>
            <a:fillRect/>
          </a:stretch>
        </p:blipFill>
        <p:spPr>
          <a:xfrm>
            <a:off x="0" y="-5025"/>
            <a:ext cx="7772400" cy="10058392"/>
          </a:xfrm>
          <a:prstGeom prst="rect">
            <a:avLst/>
          </a:prstGeom>
          <a:noFill/>
          <a:ln>
            <a:noFill/>
          </a:ln>
        </p:spPr>
      </p:pic>
      <p:pic>
        <p:nvPicPr>
          <p:cNvPr id="62" name="Google Shape;62;p13"/>
          <p:cNvPicPr preferRelativeResize="0"/>
          <p:nvPr/>
        </p:nvPicPr>
        <p:blipFill>
          <a:blip r:embed="rId5">
            <a:alphaModFix/>
          </a:blip>
          <a:stretch>
            <a:fillRect/>
          </a:stretch>
        </p:blipFill>
        <p:spPr>
          <a:xfrm>
            <a:off x="3807161" y="-1470678"/>
            <a:ext cx="7485882" cy="9478903"/>
          </a:xfrm>
          <a:prstGeom prst="rect">
            <a:avLst/>
          </a:prstGeom>
          <a:noFill/>
          <a:ln>
            <a:noFill/>
          </a:ln>
        </p:spPr>
      </p:pic>
      <p:pic>
        <p:nvPicPr>
          <p:cNvPr id="55" name="Google Shape;55;p13"/>
          <p:cNvPicPr preferRelativeResize="0"/>
          <p:nvPr/>
        </p:nvPicPr>
        <p:blipFill>
          <a:blip r:embed="rId6">
            <a:alphaModFix/>
          </a:blip>
          <a:stretch>
            <a:fillRect/>
          </a:stretch>
        </p:blipFill>
        <p:spPr>
          <a:xfrm>
            <a:off x="0" y="-5025"/>
            <a:ext cx="7772400" cy="10058400"/>
          </a:xfrm>
          <a:prstGeom prst="rect">
            <a:avLst/>
          </a:prstGeom>
          <a:noFill/>
          <a:ln>
            <a:noFill/>
          </a:ln>
        </p:spPr>
      </p:pic>
      <p:pic>
        <p:nvPicPr>
          <p:cNvPr id="56" name="Google Shape;56;p13"/>
          <p:cNvPicPr preferRelativeResize="0"/>
          <p:nvPr/>
        </p:nvPicPr>
        <p:blipFill>
          <a:blip r:embed="rId7">
            <a:alphaModFix/>
          </a:blip>
          <a:stretch>
            <a:fillRect/>
          </a:stretch>
        </p:blipFill>
        <p:spPr>
          <a:xfrm>
            <a:off x="0" y="0"/>
            <a:ext cx="7772400" cy="10058400"/>
          </a:xfrm>
          <a:prstGeom prst="rect">
            <a:avLst/>
          </a:prstGeom>
          <a:noFill/>
          <a:ln>
            <a:noFill/>
          </a:ln>
        </p:spPr>
      </p:pic>
      <p:sp>
        <p:nvSpPr>
          <p:cNvPr id="57" name="Google Shape;57;p13"/>
          <p:cNvSpPr txBox="1"/>
          <p:nvPr/>
        </p:nvSpPr>
        <p:spPr>
          <a:xfrm>
            <a:off x="4228375" y="149500"/>
            <a:ext cx="32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DATE : FEB 07, 2021</a:t>
            </a:r>
            <a:endParaRPr/>
          </a:p>
        </p:txBody>
      </p:sp>
      <p:pic>
        <p:nvPicPr>
          <p:cNvPr id="58" name="Google Shape;58;p13"/>
          <p:cNvPicPr preferRelativeResize="0"/>
          <p:nvPr/>
        </p:nvPicPr>
        <p:blipFill>
          <a:blip r:embed="rId8">
            <a:alphaModFix/>
          </a:blip>
          <a:stretch>
            <a:fillRect/>
          </a:stretch>
        </p:blipFill>
        <p:spPr>
          <a:xfrm>
            <a:off x="0" y="0"/>
            <a:ext cx="7772400" cy="10058400"/>
          </a:xfrm>
          <a:prstGeom prst="rect">
            <a:avLst/>
          </a:prstGeom>
          <a:noFill/>
          <a:ln>
            <a:noFill/>
          </a:ln>
        </p:spPr>
      </p:pic>
      <p:pic>
        <p:nvPicPr>
          <p:cNvPr id="59" name="Google Shape;59;p13"/>
          <p:cNvPicPr preferRelativeResize="0"/>
          <p:nvPr/>
        </p:nvPicPr>
        <p:blipFill>
          <a:blip r:embed="rId5">
            <a:alphaModFix/>
          </a:blip>
          <a:stretch>
            <a:fillRect/>
          </a:stretch>
        </p:blipFill>
        <p:spPr>
          <a:xfrm>
            <a:off x="50" y="0"/>
            <a:ext cx="7772400" cy="10058400"/>
          </a:xfrm>
          <a:prstGeom prst="rect">
            <a:avLst/>
          </a:prstGeom>
          <a:noFill/>
          <a:ln>
            <a:noFill/>
          </a:ln>
        </p:spPr>
      </p:pic>
      <p:pic>
        <p:nvPicPr>
          <p:cNvPr id="60" name="Google Shape;60;p13"/>
          <p:cNvPicPr preferRelativeResize="0"/>
          <p:nvPr/>
        </p:nvPicPr>
        <p:blipFill>
          <a:blip r:embed="rId9">
            <a:alphaModFix/>
          </a:blip>
          <a:stretch>
            <a:fillRect/>
          </a:stretch>
        </p:blipFill>
        <p:spPr>
          <a:xfrm>
            <a:off x="0" y="76200"/>
            <a:ext cx="7772400" cy="10058400"/>
          </a:xfrm>
          <a:prstGeom prst="rect">
            <a:avLst/>
          </a:prstGeom>
          <a:noFill/>
          <a:ln>
            <a:noFill/>
          </a:ln>
        </p:spPr>
      </p:pic>
      <p:pic>
        <p:nvPicPr>
          <p:cNvPr id="61" name="Google Shape;61;p13"/>
          <p:cNvPicPr preferRelativeResize="0"/>
          <p:nvPr/>
        </p:nvPicPr>
        <p:blipFill>
          <a:blip r:embed="rId10">
            <a:alphaModFix/>
          </a:blip>
          <a:stretch>
            <a:fillRect/>
          </a:stretch>
        </p:blipFill>
        <p:spPr>
          <a:xfrm>
            <a:off x="0" y="-22860"/>
            <a:ext cx="7772400" cy="10058400"/>
          </a:xfrm>
          <a:prstGeom prst="rect">
            <a:avLst/>
          </a:prstGeom>
          <a:noFill/>
          <a:ln>
            <a:noFill/>
          </a:ln>
        </p:spPr>
      </p:pic>
      <p:pic>
        <p:nvPicPr>
          <p:cNvPr id="63" name="Google Shape;63;p13"/>
          <p:cNvPicPr preferRelativeResize="0"/>
          <p:nvPr/>
        </p:nvPicPr>
        <p:blipFill>
          <a:blip r:embed="rId11">
            <a:alphaModFix/>
          </a:blip>
          <a:stretch>
            <a:fillRect/>
          </a:stretch>
        </p:blipFill>
        <p:spPr>
          <a:xfrm>
            <a:off x="137160" y="365507"/>
            <a:ext cx="7635190" cy="9466498"/>
          </a:xfrm>
          <a:prstGeom prst="rect">
            <a:avLst/>
          </a:prstGeom>
          <a:noFill/>
          <a:ln>
            <a:noFill/>
          </a:ln>
        </p:spPr>
      </p:pic>
      <p:sp>
        <p:nvSpPr>
          <p:cNvPr id="6" name="Rectangle 5">
            <a:extLst>
              <a:ext uri="{FF2B5EF4-FFF2-40B4-BE49-F238E27FC236}">
                <a16:creationId xmlns:a16="http://schemas.microsoft.com/office/drawing/2014/main" id="{1DD1C9C4-B38A-476A-AB66-D687035E3204}"/>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Feb. 23, 2021</a:t>
            </a:r>
          </a:p>
        </p:txBody>
      </p:sp>
      <p:sp>
        <p:nvSpPr>
          <p:cNvPr id="4" name="TextBox 3">
            <a:extLst>
              <a:ext uri="{FF2B5EF4-FFF2-40B4-BE49-F238E27FC236}">
                <a16:creationId xmlns:a16="http://schemas.microsoft.com/office/drawing/2014/main" id="{ACBD6281-06E1-4FC7-84E4-CE99B2512425}"/>
              </a:ext>
            </a:extLst>
          </p:cNvPr>
          <p:cNvSpPr txBox="1"/>
          <p:nvPr/>
        </p:nvSpPr>
        <p:spPr>
          <a:xfrm>
            <a:off x="4258037" y="4556520"/>
            <a:ext cx="2966080" cy="1615827"/>
          </a:xfrm>
          <a:prstGeom prst="rect">
            <a:avLst/>
          </a:prstGeom>
          <a:noFill/>
        </p:spPr>
        <p:txBody>
          <a:bodyPr wrap="square" rtlCol="0">
            <a:spAutoFit/>
          </a:bodyPr>
          <a:lstStyle/>
          <a:p>
            <a:pPr marL="0" lvl="0" indent="0" algn="just" rtl="0">
              <a:spcBef>
                <a:spcPts val="0"/>
              </a:spcBef>
              <a:spcAft>
                <a:spcPts val="0"/>
              </a:spcAft>
              <a:buNone/>
            </a:pPr>
            <a:r>
              <a:rPr lang="en-US" sz="900" dirty="0">
                <a:solidFill>
                  <a:schemeClr val="tx1"/>
                </a:solidFill>
              </a:rPr>
              <a:t>The Jamaican dollar fixed income market was liquid in today’s (June 2, 2021) trading session. The over night rate stood at 0.35% to 0.50%, while the 30-day rate was 1.60% to 1.80%.</a:t>
            </a:r>
          </a:p>
          <a:p>
            <a:pPr marL="0" lvl="0" indent="0" algn="just" rtl="0">
              <a:spcBef>
                <a:spcPts val="0"/>
              </a:spcBef>
              <a:spcAft>
                <a:spcPts val="0"/>
              </a:spcAft>
              <a:buNone/>
            </a:pPr>
            <a:endParaRPr lang="en-US" sz="900" dirty="0">
              <a:solidFill>
                <a:schemeClr val="tx1"/>
              </a:solidFill>
            </a:endParaRPr>
          </a:p>
          <a:p>
            <a:pPr marL="0" lvl="0" indent="0" algn="just" rtl="0">
              <a:spcBef>
                <a:spcPts val="0"/>
              </a:spcBef>
              <a:spcAft>
                <a:spcPts val="0"/>
              </a:spcAft>
              <a:buNone/>
            </a:pPr>
            <a:r>
              <a:rPr lang="en-US" sz="900" dirty="0">
                <a:solidFill>
                  <a:schemeClr val="tx1"/>
                </a:solidFill>
              </a:rPr>
              <a:t>The US dollar fixed income market was also liquid during today’s (June 2, 2021) trading session; The overnight market rates were quoted at 1.00% to 1.20% while the 30-day market rates stood at 1.70% to 1.90%.</a:t>
            </a:r>
          </a:p>
          <a:p>
            <a:pPr marL="0" lvl="0" indent="0" algn="just" rtl="0">
              <a:spcBef>
                <a:spcPts val="0"/>
              </a:spcBef>
              <a:spcAft>
                <a:spcPts val="0"/>
              </a:spcAft>
              <a:buNone/>
            </a:pPr>
            <a:endParaRPr lang="en-US" sz="900" dirty="0"/>
          </a:p>
        </p:txBody>
      </p:sp>
      <p:sp>
        <p:nvSpPr>
          <p:cNvPr id="5" name="TextBox 4">
            <a:extLst>
              <a:ext uri="{FF2B5EF4-FFF2-40B4-BE49-F238E27FC236}">
                <a16:creationId xmlns:a16="http://schemas.microsoft.com/office/drawing/2014/main" id="{5192A73A-7D4F-44E6-9438-1D2E7CAE1AEF}"/>
              </a:ext>
            </a:extLst>
          </p:cNvPr>
          <p:cNvSpPr txBox="1"/>
          <p:nvPr/>
        </p:nvSpPr>
        <p:spPr>
          <a:xfrm>
            <a:off x="4227765" y="4099782"/>
            <a:ext cx="3279300" cy="215444"/>
          </a:xfrm>
          <a:prstGeom prst="rect">
            <a:avLst/>
          </a:prstGeom>
          <a:noFill/>
        </p:spPr>
        <p:txBody>
          <a:bodyPr wrap="square" rtlCol="0">
            <a:spAutoFit/>
          </a:bodyPr>
          <a:lstStyle/>
          <a:p>
            <a:pPr rtl="0"/>
            <a:r>
              <a:rPr lang="en-US" sz="800" b="0" i="0" u="none" strike="noStrike" kern="1400" baseline="0" dirty="0">
                <a:solidFill>
                  <a:srgbClr val="0070C0"/>
                </a:solidFill>
                <a:latin typeface="Times New Roman" panose="02020603050405020304" pitchFamily="18" charset="0"/>
              </a:rPr>
              <a:t>*Rates as at  June 1, 2021</a:t>
            </a:r>
          </a:p>
        </p:txBody>
      </p:sp>
      <p:sp>
        <p:nvSpPr>
          <p:cNvPr id="9" name="TextBox 8">
            <a:extLst>
              <a:ext uri="{FF2B5EF4-FFF2-40B4-BE49-F238E27FC236}">
                <a16:creationId xmlns:a16="http://schemas.microsoft.com/office/drawing/2014/main" id="{F93A8FC6-267B-42C2-842F-ED9AA3545C0B}"/>
              </a:ext>
            </a:extLst>
          </p:cNvPr>
          <p:cNvSpPr txBox="1"/>
          <p:nvPr/>
        </p:nvSpPr>
        <p:spPr>
          <a:xfrm>
            <a:off x="4147697" y="6413370"/>
            <a:ext cx="3279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900" b="1" i="0" u="none" strike="noStrike" kern="0" cap="none" spc="0" normalizeH="0" baseline="0" noProof="0" dirty="0">
                <a:ln>
                  <a:noFill/>
                </a:ln>
                <a:solidFill>
                  <a:srgbClr val="000000"/>
                </a:solidFill>
                <a:effectLst/>
                <a:uLnTx/>
                <a:uFillTx/>
                <a:latin typeface="Arial"/>
                <a:cs typeface="Arial"/>
                <a:sym typeface="Arial"/>
              </a:rPr>
              <a:t>Signature Dividend Corporate Class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9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900" i="0" u="none" strike="noStrike" kern="0" cap="none" spc="0" normalizeH="0" baseline="0" noProof="0" dirty="0">
                <a:ln>
                  <a:noFill/>
                </a:ln>
                <a:solidFill>
                  <a:srgbClr val="000000"/>
                </a:solidFill>
                <a:effectLst/>
                <a:uLnTx/>
                <a:uFillTx/>
                <a:latin typeface="Arial"/>
                <a:cs typeface="Arial"/>
                <a:sym typeface="Arial"/>
              </a:rPr>
              <a:t>This fund invests in securities that generate a high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900" i="0" u="none" strike="noStrike" kern="0" cap="none" spc="0" normalizeH="0" baseline="0" noProof="0" dirty="0">
                <a:ln>
                  <a:noFill/>
                </a:ln>
                <a:solidFill>
                  <a:srgbClr val="000000"/>
                </a:solidFill>
                <a:effectLst/>
                <a:uLnTx/>
                <a:uFillTx/>
                <a:latin typeface="Arial"/>
                <a:cs typeface="Arial"/>
                <a:sym typeface="Arial"/>
              </a:rPr>
              <a:t>level of dividend income and preserve capital.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900" b="0" i="0" u="none" strike="noStrike" kern="0" cap="none" spc="0" normalizeH="0" baseline="0" noProof="0" dirty="0">
                <a:ln>
                  <a:noFill/>
                </a:ln>
                <a:solidFill>
                  <a:srgbClr val="000000"/>
                </a:solidFill>
                <a:effectLst/>
                <a:uLnTx/>
                <a:uFillTx/>
                <a:latin typeface="Arial"/>
                <a:cs typeface="Arial"/>
                <a:sym typeface="Arial"/>
              </a:rPr>
              <a:t>The fund has a 3-year return of </a:t>
            </a:r>
            <a:r>
              <a:rPr lang="en-US" sz="900" dirty="0"/>
              <a:t>8.10</a:t>
            </a:r>
            <a:r>
              <a:rPr kumimoji="0" lang="en-US" sz="900" b="0" i="0" u="none" strike="noStrike" kern="0" cap="none" spc="0" normalizeH="0" baseline="0" noProof="0" dirty="0">
                <a:ln>
                  <a:noFill/>
                </a:ln>
                <a:solidFill>
                  <a:srgbClr val="000000"/>
                </a:solidFill>
                <a:effectLst/>
                <a:uLnTx/>
                <a:uFillTx/>
                <a:latin typeface="Arial"/>
                <a:cs typeface="Arial"/>
                <a:sym typeface="Arial"/>
              </a:rPr>
              <a:t>% and a 5-year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900" b="0" i="0" u="none" strike="noStrike" kern="0" cap="none" spc="0" normalizeH="0" baseline="0" noProof="0" dirty="0">
                <a:ln>
                  <a:noFill/>
                </a:ln>
                <a:solidFill>
                  <a:srgbClr val="000000"/>
                </a:solidFill>
                <a:effectLst/>
                <a:uLnTx/>
                <a:uFillTx/>
                <a:latin typeface="Arial"/>
                <a:cs typeface="Arial"/>
                <a:sym typeface="Arial"/>
              </a:rPr>
              <a:t>return of 7.80%. The Fund also has a 10-year return of</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a:t>3.8</a:t>
            </a:r>
            <a:r>
              <a:rPr kumimoji="0" lang="en-US" sz="900" b="0" i="0" u="none" strike="noStrike" kern="0" cap="none" spc="0" normalizeH="0" baseline="0" noProof="0">
                <a:ln>
                  <a:noFill/>
                </a:ln>
                <a:solidFill>
                  <a:srgbClr val="000000"/>
                </a:solidFill>
                <a:effectLst/>
                <a:uLnTx/>
                <a:uFillTx/>
                <a:latin typeface="Arial"/>
                <a:cs typeface="Arial"/>
                <a:sym typeface="Arial"/>
              </a:rPr>
              <a:t>0</a:t>
            </a:r>
            <a:r>
              <a:rPr kumimoji="0" lang="en-US" sz="900" b="0" i="0" u="none" strike="noStrike" kern="0" cap="none" spc="0" normalizeH="0" baseline="0" noProof="0" dirty="0">
                <a:ln>
                  <a:noFill/>
                </a:ln>
                <a:solidFill>
                  <a:srgbClr val="000000"/>
                </a:solidFill>
                <a:effectLst/>
                <a:uLnTx/>
                <a:uFillTx/>
                <a:latin typeface="Arial"/>
                <a:cs typeface="Arial"/>
                <a:sym typeface="Arial"/>
              </a:rPr>
              <a:t>%. Rates are as at April 30, 2021.</a:t>
            </a:r>
          </a:p>
        </p:txBody>
      </p:sp>
      <p:sp>
        <p:nvSpPr>
          <p:cNvPr id="19" name="TextBox 18">
            <a:extLst>
              <a:ext uri="{FF2B5EF4-FFF2-40B4-BE49-F238E27FC236}">
                <a16:creationId xmlns:a16="http://schemas.microsoft.com/office/drawing/2014/main" id="{586B8722-8881-480F-B82E-B383F1B98B5B}"/>
              </a:ext>
            </a:extLst>
          </p:cNvPr>
          <p:cNvSpPr txBox="1"/>
          <p:nvPr/>
        </p:nvSpPr>
        <p:spPr>
          <a:xfrm>
            <a:off x="353132" y="9824944"/>
            <a:ext cx="3770229" cy="184666"/>
          </a:xfrm>
          <a:prstGeom prst="rect">
            <a:avLst/>
          </a:prstGeom>
          <a:noFill/>
        </p:spPr>
        <p:txBody>
          <a:bodyPr wrap="square" rtlCol="0">
            <a:spAutoFit/>
          </a:bodyPr>
          <a:lstStyle/>
          <a:p>
            <a:r>
              <a:rPr lang="en-US" sz="600" dirty="0">
                <a:solidFill>
                  <a:srgbClr val="0070C0"/>
                </a:solidFill>
              </a:rPr>
              <a:t>*Prices are as at  June 2, 2021 *Projections are made to the company’s financial year end</a:t>
            </a:r>
          </a:p>
        </p:txBody>
      </p:sp>
      <p:sp>
        <p:nvSpPr>
          <p:cNvPr id="20" name="TextBox 19">
            <a:extLst>
              <a:ext uri="{FF2B5EF4-FFF2-40B4-BE49-F238E27FC236}">
                <a16:creationId xmlns:a16="http://schemas.microsoft.com/office/drawing/2014/main" id="{5E5B3FC2-65D4-442F-B000-698C14915F69}"/>
              </a:ext>
            </a:extLst>
          </p:cNvPr>
          <p:cNvSpPr txBox="1"/>
          <p:nvPr/>
        </p:nvSpPr>
        <p:spPr>
          <a:xfrm>
            <a:off x="259820" y="6335545"/>
            <a:ext cx="3540430" cy="36471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1" i="0" u="sng" strike="noStrike" kern="0" cap="none" spc="0" normalizeH="0" baseline="0" noProof="0" dirty="0">
                <a:ln>
                  <a:noFill/>
                </a:ln>
                <a:solidFill>
                  <a:schemeClr val="tx1"/>
                </a:solidFill>
                <a:effectLst/>
                <a:uLnTx/>
                <a:uFillTx/>
                <a:latin typeface="Arial"/>
                <a:cs typeface="Arial"/>
                <a:sym typeface="Arial"/>
              </a:rPr>
              <a:t>For the six months ended March 31, 2021</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1" i="0" u="sng"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Honey Bun (1982) Limited for the six months ended March 31, 2021 period reported revenues of $988.72 million, 13% up from $875.98 million reported a year ago.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The Company had a 15% increase in cost of sales to close at $516.94 million (2020: $​449.98 million). As such, gross profit went up 11% or $45.79 million year-to-date to $471.78 million relative to $425.99 million reported in the prior corresponding period.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The Company documented other gain for the six months ended March 31, 2021 totaling $3.84 million relative to gains of $5.37 million for the similar period in 2020. Profit before operating expenses for the six months amounted $475.62 million (2020: ​$431.37 million) a 10% increase when compared to the same period in previous year.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Administrative expenses rose 18% to $216.41 million (2020: $183.70 million) for the six months, while selling, distribution and promotional expenses decreased slightly by 1% to $128.11 million (2020: $129.21 million). Total expenses for the six months amounted to $344.52 million, 10% above the $312.91 million recorded for the same period of 2020.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The increased expenses resulted in an 11% climb in profit from operations from $118.46 million in 2020 to $131.10 million for the period under review.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Finance income </a:t>
            </a:r>
            <a:r>
              <a:rPr kumimoji="0" lang="en-US" sz="660" b="0" i="0" u="none" strike="noStrike" kern="0" cap="none" spc="0" normalizeH="0" baseline="0" noProof="0" dirty="0" err="1">
                <a:ln>
                  <a:noFill/>
                </a:ln>
                <a:solidFill>
                  <a:schemeClr val="tx1"/>
                </a:solidFill>
                <a:effectLst/>
                <a:uLnTx/>
                <a:uFillTx/>
                <a:latin typeface="Arial"/>
                <a:cs typeface="Arial"/>
                <a:sym typeface="Arial"/>
              </a:rPr>
              <a:t>totalled</a:t>
            </a:r>
            <a:r>
              <a:rPr kumimoji="0" lang="en-US" sz="660" b="0" i="0" u="none" strike="noStrike" kern="0" cap="none" spc="0" normalizeH="0" baseline="0" noProof="0" dirty="0">
                <a:ln>
                  <a:noFill/>
                </a:ln>
                <a:solidFill>
                  <a:schemeClr val="tx1"/>
                </a:solidFill>
                <a:effectLst/>
                <a:uLnTx/>
                <a:uFillTx/>
                <a:latin typeface="Arial"/>
                <a:cs typeface="Arial"/>
                <a:sym typeface="Arial"/>
              </a:rPr>
              <a:t> $59,165 (2020: $792,799). The six months finance costs declined by 20% to $3.64 million (2020: $4.57 million).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As such, profit before taxation closed the period at $127.53 million versus $114.68 million booked in the same period last year.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Taxation for the six months amounted to $16.18 million (2020: $15.13 million), thus resulting in net profit after taxation of $111.35 million (2020: $99.54 million).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6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 b="0" i="0" u="none" strike="noStrike" kern="0" cap="none" spc="0" normalizeH="0" baseline="0" noProof="0" dirty="0">
                <a:ln>
                  <a:noFill/>
                </a:ln>
                <a:solidFill>
                  <a:schemeClr val="tx1"/>
                </a:solidFill>
                <a:effectLst/>
                <a:uLnTx/>
                <a:uFillTx/>
                <a:latin typeface="Arial"/>
                <a:cs typeface="Arial"/>
                <a:sym typeface="Arial"/>
              </a:rPr>
              <a:t>Consequently, earnings per share (EPS) amounted to $0.24 (2020: $0.21) year to date. The trailing twelve months EPS is $0.38. The number of shares used in this calculation was 471,266,950 shares.</a:t>
            </a:r>
          </a:p>
        </p:txBody>
      </p:sp>
      <p:sp>
        <p:nvSpPr>
          <p:cNvPr id="2" name="Rectangle 1">
            <a:extLst>
              <a:ext uri="{FF2B5EF4-FFF2-40B4-BE49-F238E27FC236}">
                <a16:creationId xmlns:a16="http://schemas.microsoft.com/office/drawing/2014/main" id="{1BF1E2F6-3A87-4026-A940-445929FC677B}"/>
              </a:ext>
            </a:extLst>
          </p:cNvPr>
          <p:cNvSpPr/>
          <p:nvPr/>
        </p:nvSpPr>
        <p:spPr>
          <a:xfrm>
            <a:off x="4258037" y="185295"/>
            <a:ext cx="1896183" cy="297027"/>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June 2, 2021</a:t>
            </a:r>
          </a:p>
        </p:txBody>
      </p:sp>
      <p:sp>
        <p:nvSpPr>
          <p:cNvPr id="10" name="Rectangle 9"/>
          <p:cNvSpPr/>
          <p:nvPr/>
        </p:nvSpPr>
        <p:spPr>
          <a:xfrm>
            <a:off x="1681771" y="6092199"/>
            <a:ext cx="2290381" cy="230832"/>
          </a:xfrm>
          <a:prstGeom prst="rect">
            <a:avLst/>
          </a:prstGeom>
        </p:spPr>
        <p:txBody>
          <a:bodyPr wrap="square">
            <a:spAutoFit/>
          </a:bodyPr>
          <a:lstStyle/>
          <a:p>
            <a:r>
              <a:rPr lang="en-US" sz="900" b="1" dirty="0">
                <a:solidFill>
                  <a:schemeClr val="bg1"/>
                </a:solidFill>
              </a:rPr>
              <a:t>Honey Bun (1982) Limited </a:t>
            </a:r>
          </a:p>
        </p:txBody>
      </p:sp>
      <p:pic>
        <p:nvPicPr>
          <p:cNvPr id="7" name="Picture 6">
            <a:extLst>
              <a:ext uri="{FF2B5EF4-FFF2-40B4-BE49-F238E27FC236}">
                <a16:creationId xmlns:a16="http://schemas.microsoft.com/office/drawing/2014/main" id="{5473698B-500F-4A9C-8AFE-4F85616CDAA5}"/>
              </a:ext>
            </a:extLst>
          </p:cNvPr>
          <p:cNvPicPr>
            <a:picLocks noChangeAspect="1"/>
          </p:cNvPicPr>
          <p:nvPr/>
        </p:nvPicPr>
        <p:blipFill>
          <a:blip r:embed="rId12"/>
          <a:stretch>
            <a:fillRect/>
          </a:stretch>
        </p:blipFill>
        <p:spPr>
          <a:xfrm>
            <a:off x="4147698" y="2434770"/>
            <a:ext cx="3415468" cy="1697416"/>
          </a:xfrm>
          <a:prstGeom prst="rect">
            <a:avLst/>
          </a:prstGeom>
        </p:spPr>
      </p:pic>
      <p:pic>
        <p:nvPicPr>
          <p:cNvPr id="12" name="Picture 11">
            <a:extLst>
              <a:ext uri="{FF2B5EF4-FFF2-40B4-BE49-F238E27FC236}">
                <a16:creationId xmlns:a16="http://schemas.microsoft.com/office/drawing/2014/main" id="{AD393980-E322-44F0-8EE7-B1786D2C9C2B}"/>
              </a:ext>
            </a:extLst>
          </p:cNvPr>
          <p:cNvPicPr>
            <a:picLocks noChangeAspect="1"/>
          </p:cNvPicPr>
          <p:nvPr/>
        </p:nvPicPr>
        <p:blipFill>
          <a:blip r:embed="rId13"/>
          <a:stretch>
            <a:fillRect/>
          </a:stretch>
        </p:blipFill>
        <p:spPr>
          <a:xfrm>
            <a:off x="376184" y="4155805"/>
            <a:ext cx="3518074" cy="1785701"/>
          </a:xfrm>
          <a:prstGeom prst="rect">
            <a:avLst/>
          </a:prstGeom>
        </p:spPr>
      </p:pic>
      <p:pic>
        <p:nvPicPr>
          <p:cNvPr id="16" name="Picture 15">
            <a:extLst>
              <a:ext uri="{FF2B5EF4-FFF2-40B4-BE49-F238E27FC236}">
                <a16:creationId xmlns:a16="http://schemas.microsoft.com/office/drawing/2014/main" id="{586DE238-D3B5-4648-AABD-A2173EB3EBBD}"/>
              </a:ext>
            </a:extLst>
          </p:cNvPr>
          <p:cNvPicPr>
            <a:picLocks noChangeAspect="1"/>
          </p:cNvPicPr>
          <p:nvPr/>
        </p:nvPicPr>
        <p:blipFill>
          <a:blip r:embed="rId14"/>
          <a:stretch>
            <a:fillRect/>
          </a:stretch>
        </p:blipFill>
        <p:spPr>
          <a:xfrm>
            <a:off x="362666" y="2366419"/>
            <a:ext cx="3531592" cy="1733363"/>
          </a:xfrm>
          <a:prstGeom prst="rect">
            <a:avLst/>
          </a:prstGeom>
        </p:spPr>
      </p:pic>
      <p:pic>
        <p:nvPicPr>
          <p:cNvPr id="21" name="Picture 20">
            <a:extLst>
              <a:ext uri="{FF2B5EF4-FFF2-40B4-BE49-F238E27FC236}">
                <a16:creationId xmlns:a16="http://schemas.microsoft.com/office/drawing/2014/main" id="{687F0880-5CBB-4C8F-823E-B6414B87D227}"/>
              </a:ext>
            </a:extLst>
          </p:cNvPr>
          <p:cNvPicPr>
            <a:picLocks noChangeAspect="1"/>
          </p:cNvPicPr>
          <p:nvPr/>
        </p:nvPicPr>
        <p:blipFill>
          <a:blip r:embed="rId15"/>
          <a:stretch>
            <a:fillRect/>
          </a:stretch>
        </p:blipFill>
        <p:spPr>
          <a:xfrm>
            <a:off x="4214405" y="7896683"/>
            <a:ext cx="3212592" cy="17571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0" y="-44825"/>
            <a:ext cx="7772400" cy="10103222"/>
          </a:xfrm>
          <a:prstGeom prst="rect">
            <a:avLst/>
          </a:prstGeom>
          <a:noFill/>
          <a:ln>
            <a:noFill/>
          </a:ln>
        </p:spPr>
      </p:pic>
      <p:pic>
        <p:nvPicPr>
          <p:cNvPr id="74" name="Google Shape;74;p14"/>
          <p:cNvPicPr preferRelativeResize="0"/>
          <p:nvPr/>
        </p:nvPicPr>
        <p:blipFill>
          <a:blip r:embed="rId4">
            <a:alphaModFix/>
          </a:blip>
          <a:stretch>
            <a:fillRect/>
          </a:stretch>
        </p:blipFill>
        <p:spPr>
          <a:xfrm>
            <a:off x="0" y="0"/>
            <a:ext cx="7772400" cy="10058400"/>
          </a:xfrm>
          <a:prstGeom prst="rect">
            <a:avLst/>
          </a:prstGeom>
          <a:noFill/>
          <a:ln>
            <a:noFill/>
          </a:ln>
        </p:spPr>
      </p:pic>
      <p:pic>
        <p:nvPicPr>
          <p:cNvPr id="75" name="Google Shape;75;p14"/>
          <p:cNvPicPr preferRelativeResize="0"/>
          <p:nvPr/>
        </p:nvPicPr>
        <p:blipFill>
          <a:blip r:embed="rId5">
            <a:alphaModFix/>
          </a:blip>
          <a:stretch>
            <a:fillRect/>
          </a:stretch>
        </p:blipFill>
        <p:spPr>
          <a:xfrm>
            <a:off x="0" y="0"/>
            <a:ext cx="7772400" cy="10058400"/>
          </a:xfrm>
          <a:prstGeom prst="rect">
            <a:avLst/>
          </a:prstGeom>
          <a:noFill/>
          <a:ln>
            <a:noFill/>
          </a:ln>
        </p:spPr>
      </p:pic>
      <p:pic>
        <p:nvPicPr>
          <p:cNvPr id="76" name="Google Shape;76;p14"/>
          <p:cNvPicPr preferRelativeResize="0"/>
          <p:nvPr/>
        </p:nvPicPr>
        <p:blipFill>
          <a:blip r:embed="rId6">
            <a:alphaModFix/>
          </a:blip>
          <a:stretch>
            <a:fillRect/>
          </a:stretch>
        </p:blipFill>
        <p:spPr>
          <a:xfrm>
            <a:off x="0" y="0"/>
            <a:ext cx="7772400" cy="10058400"/>
          </a:xfrm>
          <a:prstGeom prst="rect">
            <a:avLst/>
          </a:prstGeom>
          <a:noFill/>
          <a:ln>
            <a:noFill/>
          </a:ln>
        </p:spPr>
      </p:pic>
      <p:pic>
        <p:nvPicPr>
          <p:cNvPr id="77" name="Google Shape;77;p14"/>
          <p:cNvPicPr preferRelativeResize="0"/>
          <p:nvPr/>
        </p:nvPicPr>
        <p:blipFill>
          <a:blip r:embed="rId7">
            <a:alphaModFix/>
          </a:blip>
          <a:stretch>
            <a:fillRect/>
          </a:stretch>
        </p:blipFill>
        <p:spPr>
          <a:xfrm>
            <a:off x="0" y="0"/>
            <a:ext cx="7772400" cy="10058400"/>
          </a:xfrm>
          <a:prstGeom prst="rect">
            <a:avLst/>
          </a:prstGeom>
          <a:noFill/>
          <a:ln>
            <a:noFill/>
          </a:ln>
        </p:spPr>
      </p:pic>
      <p:pic>
        <p:nvPicPr>
          <p:cNvPr id="78" name="Google Shape;78;p14"/>
          <p:cNvPicPr preferRelativeResize="0"/>
          <p:nvPr/>
        </p:nvPicPr>
        <p:blipFill>
          <a:blip r:embed="rId8">
            <a:alphaModFix/>
          </a:blip>
          <a:stretch>
            <a:fillRect/>
          </a:stretch>
        </p:blipFill>
        <p:spPr>
          <a:xfrm>
            <a:off x="0" y="0"/>
            <a:ext cx="7772400" cy="10058400"/>
          </a:xfrm>
          <a:prstGeom prst="rect">
            <a:avLst/>
          </a:prstGeom>
          <a:noFill/>
          <a:ln>
            <a:noFill/>
          </a:ln>
        </p:spPr>
      </p:pic>
      <p:pic>
        <p:nvPicPr>
          <p:cNvPr id="79" name="Google Shape;79;p14"/>
          <p:cNvPicPr preferRelativeResize="0"/>
          <p:nvPr/>
        </p:nvPicPr>
        <p:blipFill>
          <a:blip r:embed="rId9">
            <a:alphaModFix/>
          </a:blip>
          <a:stretch>
            <a:fillRect/>
          </a:stretch>
        </p:blipFill>
        <p:spPr>
          <a:xfrm>
            <a:off x="0" y="-27296"/>
            <a:ext cx="7772400" cy="10058400"/>
          </a:xfrm>
          <a:prstGeom prst="rect">
            <a:avLst/>
          </a:prstGeom>
          <a:noFill/>
          <a:ln>
            <a:noFill/>
          </a:ln>
        </p:spPr>
      </p:pic>
      <p:sp>
        <p:nvSpPr>
          <p:cNvPr id="80" name="Google Shape;80;p14"/>
          <p:cNvSpPr txBox="1"/>
          <p:nvPr/>
        </p:nvSpPr>
        <p:spPr>
          <a:xfrm>
            <a:off x="140678" y="447009"/>
            <a:ext cx="3970721" cy="307746"/>
          </a:xfrm>
          <a:prstGeom prst="rect">
            <a:avLst/>
          </a:prstGeom>
          <a:noFill/>
          <a:ln>
            <a:noFill/>
          </a:ln>
        </p:spPr>
        <p:txBody>
          <a:bodyPr spcFirstLastPara="1" wrap="square" lIns="91425" tIns="91425" rIns="91425" bIns="91425" anchor="t" anchorCtr="0">
            <a:spAutoFit/>
          </a:bodyPr>
          <a:lstStyle/>
          <a:p>
            <a:pPr lvl="0"/>
            <a:r>
              <a:rPr lang="en-US" sz="800" b="1" dirty="0">
                <a:solidFill>
                  <a:srgbClr val="FFFFFF"/>
                </a:solidFill>
              </a:rPr>
              <a:t>Harker Says Fed Needs to Start Discussing Tapering Timeline</a:t>
            </a:r>
          </a:p>
        </p:txBody>
      </p:sp>
      <p:sp>
        <p:nvSpPr>
          <p:cNvPr id="81" name="Google Shape;81;p14"/>
          <p:cNvSpPr txBox="1"/>
          <p:nvPr/>
        </p:nvSpPr>
        <p:spPr>
          <a:xfrm>
            <a:off x="4005561" y="447009"/>
            <a:ext cx="3766839" cy="307746"/>
          </a:xfrm>
          <a:prstGeom prst="rect">
            <a:avLst/>
          </a:prstGeom>
          <a:noFill/>
          <a:ln>
            <a:noFill/>
          </a:ln>
        </p:spPr>
        <p:txBody>
          <a:bodyPr spcFirstLastPara="1" wrap="square" lIns="91425" tIns="91425" rIns="91425" bIns="91425" anchor="t" anchorCtr="0">
            <a:spAutoFit/>
          </a:bodyPr>
          <a:lstStyle/>
          <a:p>
            <a:pPr lvl="0"/>
            <a:r>
              <a:rPr lang="en-US" sz="800" b="1">
                <a:solidFill>
                  <a:srgbClr val="FFFFFF"/>
                </a:solidFill>
              </a:rPr>
              <a:t>ECB Could Tilt Asset Purchases on Climate Risks, Weidmann Says</a:t>
            </a:r>
            <a:endParaRPr lang="en-US" sz="800" b="1" dirty="0">
              <a:solidFill>
                <a:srgbClr val="FFFFFF"/>
              </a:solidFill>
            </a:endParaRPr>
          </a:p>
        </p:txBody>
      </p:sp>
      <p:sp>
        <p:nvSpPr>
          <p:cNvPr id="82" name="Google Shape;82;p14"/>
          <p:cNvSpPr txBox="1"/>
          <p:nvPr/>
        </p:nvSpPr>
        <p:spPr>
          <a:xfrm>
            <a:off x="310788" y="750445"/>
            <a:ext cx="3340200" cy="2057969"/>
          </a:xfrm>
          <a:prstGeom prst="rect">
            <a:avLst/>
          </a:prstGeom>
          <a:noFill/>
          <a:ln>
            <a:noFill/>
          </a:ln>
        </p:spPr>
        <p:txBody>
          <a:bodyPr spcFirstLastPara="1" wrap="square" lIns="91425" tIns="91425" rIns="91425" bIns="91425" anchor="t" anchorCtr="0">
            <a:spAutoFit/>
          </a:bodyPr>
          <a:lstStyle/>
          <a:p>
            <a:pPr lvl="0" algn="just"/>
            <a:r>
              <a:rPr lang="en-US" sz="950" dirty="0">
                <a:solidFill>
                  <a:schemeClr val="dk1"/>
                </a:solidFill>
              </a:rPr>
              <a:t>“The Federal Reserve should begin discussing the time frame for paring back its bond-buying program, Philadelphia Fed President Patrick Harker said. “I think it is appropriate for us to slowly, carefully move back on our purchases at the appropriate time,” Harker said Wednesday during a virtual Women in Housing and Finance event. “When that is, that is something we need to start discussing.”</a:t>
            </a:r>
          </a:p>
          <a:p>
            <a:pPr lvl="0" algn="just"/>
            <a:endParaRPr lang="en-JM" sz="950" dirty="0">
              <a:solidFill>
                <a:schemeClr val="dk1"/>
              </a:solidFill>
            </a:endParaRPr>
          </a:p>
          <a:p>
            <a:pPr lvl="0" algn="just"/>
            <a:endParaRPr lang="en-JM" sz="950" dirty="0">
              <a:solidFill>
                <a:schemeClr val="dk1"/>
              </a:solidFill>
            </a:endParaRPr>
          </a:p>
          <a:p>
            <a:pPr marL="0" marR="0">
              <a:lnSpc>
                <a:spcPct val="115000"/>
              </a:lnSpc>
              <a:spcBef>
                <a:spcPts val="0"/>
              </a:spcBef>
              <a:spcAft>
                <a:spcPts val="1000"/>
              </a:spcAft>
            </a:pPr>
            <a:r>
              <a:rPr lang="en-US" sz="800" u="sng" dirty="0">
                <a:solidFill>
                  <a:srgbClr val="0000FF"/>
                </a:solidFill>
                <a:effectLst/>
                <a:latin typeface="Times New Roman" panose="02020603050405020304" pitchFamily="18" charset="0"/>
                <a:ea typeface="Calibri" panose="020F0502020204030204" pitchFamily="34" charset="0"/>
                <a:hlinkClick r:id="rId10"/>
              </a:rPr>
              <a:t>https://www.bloomberg.com/news/articles/2021-06-02/harker-says-fed-needs-to-start-discussing-tapering-timeline?srnd=economics-vp</a:t>
            </a:r>
            <a:r>
              <a:rPr lang="en-US" sz="800" u="sng" dirty="0">
                <a:solidFill>
                  <a:srgbClr val="0000FF"/>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p:txBody>
      </p:sp>
      <p:sp>
        <p:nvSpPr>
          <p:cNvPr id="83" name="Google Shape;83;p14"/>
          <p:cNvSpPr txBox="1"/>
          <p:nvPr/>
        </p:nvSpPr>
        <p:spPr>
          <a:xfrm>
            <a:off x="4111399" y="747693"/>
            <a:ext cx="3416025" cy="1892796"/>
          </a:xfrm>
          <a:prstGeom prst="rect">
            <a:avLst/>
          </a:prstGeom>
          <a:noFill/>
          <a:ln>
            <a:noFill/>
          </a:ln>
        </p:spPr>
        <p:txBody>
          <a:bodyPr spcFirstLastPara="1" wrap="square" lIns="91425" tIns="91425" rIns="91425" bIns="91425" anchor="t" anchorCtr="0">
            <a:spAutoFit/>
          </a:bodyPr>
          <a:lstStyle/>
          <a:p>
            <a:pPr lvl="0" algn="just"/>
            <a:r>
              <a:rPr lang="en-US" sz="950" dirty="0">
                <a:solidFill>
                  <a:schemeClr val="dk1"/>
                </a:solidFill>
              </a:rPr>
              <a:t>“The European Central Bank could tweak its bond-buying programs to safeguard its balance sheet against the risks from global warming if ratings agencies don’t move fast enough to adjust their own procedures, Governing Council member Jens </a:t>
            </a:r>
            <a:r>
              <a:rPr lang="en-US" sz="950" dirty="0" err="1">
                <a:solidFill>
                  <a:schemeClr val="dk1"/>
                </a:solidFill>
              </a:rPr>
              <a:t>Weidmann</a:t>
            </a:r>
            <a:r>
              <a:rPr lang="en-US" sz="950" dirty="0">
                <a:solidFill>
                  <a:schemeClr val="dk1"/>
                </a:solidFill>
              </a:rPr>
              <a:t> said. The remarks suggest that the Bundesbank president, who has been wary of the ECB being too activist in the fight against climate change and potentially undermining its price-stability goal, still sees room for action relatively soon..”</a:t>
            </a:r>
          </a:p>
          <a:p>
            <a:pPr lvl="0" algn="just"/>
            <a:endParaRPr lang="en-US" sz="950" dirty="0">
              <a:solidFill>
                <a:schemeClr val="dk1"/>
              </a:solidFill>
            </a:endParaRPr>
          </a:p>
          <a:p>
            <a:pPr lvl="0" algn="just"/>
            <a:r>
              <a:rPr lang="en-US" sz="800" dirty="0">
                <a:solidFill>
                  <a:schemeClr val="dk1"/>
                </a:solidFill>
                <a:hlinkClick r:id="rId11"/>
              </a:rPr>
              <a:t>https://www.bloomberg.com/news/articles/2021-06-02/bank-of-france-steps-up-call-for-desclosure-of-climate-risks?srnd=economics-vp</a:t>
            </a:r>
            <a:r>
              <a:rPr lang="en-US" sz="800" dirty="0">
                <a:solidFill>
                  <a:schemeClr val="dk1"/>
                </a:solidFill>
              </a:rPr>
              <a:t> </a:t>
            </a:r>
            <a:endParaRPr lang="en-JM" sz="950" dirty="0">
              <a:solidFill>
                <a:schemeClr val="dk1"/>
              </a:solidFill>
            </a:endParaRPr>
          </a:p>
        </p:txBody>
      </p:sp>
      <p:sp>
        <p:nvSpPr>
          <p:cNvPr id="85" name="Google Shape;85;p14"/>
          <p:cNvSpPr txBox="1"/>
          <p:nvPr/>
        </p:nvSpPr>
        <p:spPr>
          <a:xfrm>
            <a:off x="4057908" y="3192514"/>
            <a:ext cx="3340200" cy="1431131"/>
          </a:xfrm>
          <a:prstGeom prst="rect">
            <a:avLst/>
          </a:prstGeom>
          <a:noFill/>
          <a:ln>
            <a:noFill/>
          </a:ln>
        </p:spPr>
        <p:txBody>
          <a:bodyPr spcFirstLastPara="1" wrap="square" lIns="91425" tIns="91425" rIns="91425" bIns="91425" anchor="t" anchorCtr="0">
            <a:spAutoFit/>
          </a:bodyPr>
          <a:lstStyle/>
          <a:p>
            <a:pPr algn="just"/>
            <a:r>
              <a:rPr lang="en-US" sz="900" b="1" kern="1400" dirty="0">
                <a:latin typeface="+mn-lt"/>
              </a:rPr>
              <a:t>Mayberry Individual Retirement Plan (IRP)</a:t>
            </a:r>
          </a:p>
          <a:p>
            <a:pPr algn="just"/>
            <a:endParaRPr lang="en-US" sz="900" b="1" kern="1400" dirty="0">
              <a:latin typeface="+mn-lt"/>
            </a:endParaRPr>
          </a:p>
          <a:p>
            <a:pPr algn="just"/>
            <a:r>
              <a:rPr lang="en-US" sz="900" kern="1400" dirty="0">
                <a:latin typeface="+mn-lt"/>
              </a:rPr>
              <a:t>IRP is a Retirement Scheme for all persons who are self employed or are employed in non-pensionable positions and do not otherwise contribute to an approved Superannuation Fund or an-other approved Retirement Scheme. The IRP will help some people make substantially greater contributions then they might otherwise do.</a:t>
            </a:r>
          </a:p>
          <a:p>
            <a:pPr algn="just"/>
            <a:r>
              <a:rPr lang="en-US" sz="900" kern="1400" dirty="0">
                <a:latin typeface="+mn-lt"/>
              </a:rPr>
              <a:t>  </a:t>
            </a:r>
          </a:p>
        </p:txBody>
      </p:sp>
      <p:sp>
        <p:nvSpPr>
          <p:cNvPr id="86" name="Google Shape;86;p14"/>
          <p:cNvSpPr txBox="1"/>
          <p:nvPr/>
        </p:nvSpPr>
        <p:spPr>
          <a:xfrm>
            <a:off x="427290" y="5259246"/>
            <a:ext cx="7024985" cy="3665589"/>
          </a:xfrm>
          <a:prstGeom prst="rect">
            <a:avLst/>
          </a:prstGeom>
          <a:noFill/>
          <a:ln>
            <a:noFill/>
          </a:ln>
        </p:spPr>
        <p:txBody>
          <a:bodyPr spcFirstLastPara="1" wrap="square" lIns="91425" tIns="91425" rIns="91425" bIns="91425" anchor="t" anchorCtr="0">
            <a:spAutoFit/>
          </a:bodyPr>
          <a:lstStyle/>
          <a:p>
            <a:pPr algn="just" rtl="0"/>
            <a:r>
              <a:rPr lang="en-US" sz="870" b="1" i="0" u="none" strike="noStrike" kern="1400" baseline="0" dirty="0">
                <a:solidFill>
                  <a:srgbClr val="00487E"/>
                </a:solidFill>
                <a:latin typeface="+mn-lt"/>
              </a:rPr>
              <a:t>Analyst Certification -</a:t>
            </a:r>
            <a:r>
              <a:rPr lang="en-US" sz="870" b="0" i="0" u="none" strike="noStrike" kern="1400" baseline="0" dirty="0">
                <a:solidFill>
                  <a:srgbClr val="00487E"/>
                </a:solidFill>
                <a:latin typeface="+mn-lt"/>
              </a:rPr>
              <a:t>The views expressed in this research report accurately reflect the personal views of Mayberry Investments Limited Research Department about those issuer (s) or securities as at the date of this report. Each research analyst (s) also certify that no part of their compensation was, is, or will be, directly or indirectly, related to the specific recommendation (s) or view (s) expressed by that research analyst in this research report.</a:t>
            </a:r>
          </a:p>
          <a:p>
            <a:pPr algn="just" rtl="0"/>
            <a:endParaRPr lang="en-US" sz="870" b="0"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Company Disclosure -</a:t>
            </a:r>
            <a:r>
              <a:rPr lang="en-US" sz="870" b="0" i="0" u="none" strike="noStrike" kern="1400" baseline="0" dirty="0">
                <a:solidFill>
                  <a:srgbClr val="00487E"/>
                </a:solidFill>
                <a:latin typeface="+mn-lt"/>
              </a:rPr>
              <a:t>The information contained herein has been obtained from sources believed to be reliable, however its accuracy and completeness cannot be guaranteed. You are hereby notified that any disclosure, copying, distribution or taking any action in reliance on the contents of this information is strictly prohibited and may be unlawful. Mayberry may affect transactions or have positions in securities mentioned herein. In addition, employees of Mayberry may have positions and effect transactions in the securities mentioned herein.</a:t>
            </a:r>
          </a:p>
          <a:p>
            <a:pPr algn="just" rtl="0"/>
            <a:endParaRPr lang="en-JM" sz="870" b="1" i="0" u="none" strike="noStrike" kern="1400" baseline="0" dirty="0">
              <a:solidFill>
                <a:srgbClr val="00487E"/>
              </a:solidFill>
              <a:latin typeface="+mn-lt"/>
            </a:endParaRPr>
          </a:p>
          <a:p>
            <a:pPr algn="just" rtl="0"/>
            <a:r>
              <a:rPr lang="en-JM" sz="870" b="1" i="0" u="none" strike="noStrike" kern="1400" baseline="0" dirty="0">
                <a:solidFill>
                  <a:srgbClr val="00487E"/>
                </a:solidFill>
                <a:latin typeface="+mn-lt"/>
              </a:rPr>
              <a:t>MIL Ratings System:</a:t>
            </a:r>
          </a:p>
          <a:p>
            <a:pPr algn="just" rtl="0"/>
            <a:r>
              <a:rPr lang="en-US" sz="870" b="1" i="0" u="none" strike="noStrike" kern="1400" baseline="0" dirty="0">
                <a:solidFill>
                  <a:srgbClr val="00487E"/>
                </a:solidFill>
                <a:latin typeface="+mn-lt"/>
              </a:rPr>
              <a:t>BUY</a:t>
            </a:r>
            <a:r>
              <a:rPr lang="en-US" sz="870" b="0" i="0" u="none" strike="noStrike" kern="1400" baseline="0" dirty="0">
                <a:solidFill>
                  <a:srgbClr val="00487E"/>
                </a:solidFill>
                <a:latin typeface="+mn-lt"/>
              </a:rPr>
              <a:t>: We believe the stock is attractively valued. The company has sound or improving fundamentals that should allow it to outperform the broader market. We anticipate the stock will outperform the market over the next 12 months. The risk factors to achieving price targets are minimal.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HOLD</a:t>
            </a:r>
            <a:r>
              <a:rPr lang="en-US" sz="870" b="0" i="0" u="none" strike="noStrike" kern="1400" baseline="0" dirty="0">
                <a:solidFill>
                  <a:srgbClr val="00487E"/>
                </a:solidFill>
                <a:latin typeface="+mn-lt"/>
              </a:rPr>
              <a:t>: We believe the stock is fairly valued at the current price. The company may have issues affecting fundamentals that could take some time to resolve. Alternatively, company fundamentals may be sound, but this is fully reflected in the current stock price. The risk factors to achieving price targets are moderate. Some volatility is expected. In addition, technically it may be difficult to attain additional volume of the stock(s) at current price. </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SELL</a:t>
            </a:r>
            <a:r>
              <a:rPr lang="en-US" sz="870" b="0" i="0" u="none" strike="noStrike" kern="1400" baseline="0" dirty="0">
                <a:solidFill>
                  <a:srgbClr val="00487E"/>
                </a:solidFill>
                <a:latin typeface="+mn-lt"/>
              </a:rPr>
              <a:t>: We believe the stock is overpriced relative to the soundness of the company’s fundamentals and long-term prospects.</a:t>
            </a:r>
          </a:p>
          <a:p>
            <a:pPr algn="just" rtl="0"/>
            <a:endParaRPr lang="en-JM" sz="870" b="1" i="0" u="none" strike="noStrike" kern="1400" baseline="0" dirty="0">
              <a:solidFill>
                <a:srgbClr val="00487E"/>
              </a:solidFill>
              <a:latin typeface="+mn-lt"/>
            </a:endParaRPr>
          </a:p>
          <a:p>
            <a:pPr algn="just" rtl="0"/>
            <a:r>
              <a:rPr lang="en-US" sz="870" b="1" i="0" u="none" strike="noStrike" kern="1400" baseline="0" dirty="0">
                <a:solidFill>
                  <a:srgbClr val="00487E"/>
                </a:solidFill>
                <a:latin typeface="+mn-lt"/>
              </a:rPr>
              <a:t>SPECULATIVE BUY</a:t>
            </a:r>
            <a:r>
              <a:rPr lang="en-US" sz="870" b="0" i="0" u="none" strike="noStrike" kern="1400" baseline="0" dirty="0">
                <a:solidFill>
                  <a:srgbClr val="00487E"/>
                </a:solidFill>
                <a:latin typeface="+mn-lt"/>
              </a:rPr>
              <a:t>: We believe the prospects for capital appreciation exist, however there is some level of uncertainty in revenue growth.</a:t>
            </a:r>
          </a:p>
          <a:p>
            <a:pPr algn="just" rtl="0"/>
            <a:r>
              <a:rPr lang="fr-FR" sz="870" b="0" i="0" u="none" strike="noStrike" kern="1400" baseline="0" dirty="0">
                <a:solidFill>
                  <a:srgbClr val="00487E"/>
                </a:solidFill>
                <a:latin typeface="+mn-lt"/>
              </a:rPr>
              <a:t>Source:  www.jamstockex.com, www.bloomberg.com, www.investopedia.com, www.tradewire.com</a:t>
            </a:r>
          </a:p>
          <a:p>
            <a:pPr algn="just" rtl="0"/>
            <a:endParaRPr lang="en-JM" sz="870" b="0" i="0" u="none" strike="noStrike" kern="1400" baseline="0" dirty="0">
              <a:solidFill>
                <a:srgbClr val="005594"/>
              </a:solidFill>
              <a:latin typeface="+mn-lt"/>
            </a:endParaRPr>
          </a:p>
          <a:p>
            <a:pPr marL="0" lvl="0" indent="0" algn="l" rtl="0">
              <a:spcBef>
                <a:spcPts val="0"/>
              </a:spcBef>
              <a:spcAft>
                <a:spcPts val="0"/>
              </a:spcAft>
              <a:buNone/>
            </a:pPr>
            <a:endParaRPr sz="870" dirty="0">
              <a:latin typeface="+mn-lt"/>
            </a:endParaRPr>
          </a:p>
        </p:txBody>
      </p:sp>
      <p:sp>
        <p:nvSpPr>
          <p:cNvPr id="4" name="TextBox 3">
            <a:extLst>
              <a:ext uri="{FF2B5EF4-FFF2-40B4-BE49-F238E27FC236}">
                <a16:creationId xmlns:a16="http://schemas.microsoft.com/office/drawing/2014/main" id="{F6CB01FA-62C6-43CD-BD4C-90AADA6123E1}"/>
              </a:ext>
            </a:extLst>
          </p:cNvPr>
          <p:cNvSpPr txBox="1"/>
          <p:nvPr/>
        </p:nvSpPr>
        <p:spPr>
          <a:xfrm>
            <a:off x="349835" y="4633059"/>
            <a:ext cx="3194407" cy="384721"/>
          </a:xfrm>
          <a:prstGeom prst="rect">
            <a:avLst/>
          </a:prstGeom>
          <a:noFill/>
        </p:spPr>
        <p:txBody>
          <a:bodyPr wrap="square" rtlCol="0">
            <a:spAutoFit/>
          </a:bodyPr>
          <a:lstStyle/>
          <a:p>
            <a:r>
              <a:rPr lang="en-US" sz="950" dirty="0"/>
              <a:t>The platinum portfolio has an effective maturity of 11.60 years and duration of 3.46 years. </a:t>
            </a:r>
          </a:p>
        </p:txBody>
      </p:sp>
      <p:pic>
        <p:nvPicPr>
          <p:cNvPr id="5" name="Picture 4">
            <a:extLst>
              <a:ext uri="{FF2B5EF4-FFF2-40B4-BE49-F238E27FC236}">
                <a16:creationId xmlns:a16="http://schemas.microsoft.com/office/drawing/2014/main" id="{E14F0320-3718-4DD3-BBA7-FC0243179B9D}"/>
              </a:ext>
            </a:extLst>
          </p:cNvPr>
          <p:cNvPicPr>
            <a:picLocks noChangeAspect="1"/>
          </p:cNvPicPr>
          <p:nvPr/>
        </p:nvPicPr>
        <p:blipFill>
          <a:blip r:embed="rId12"/>
          <a:stretch>
            <a:fillRect/>
          </a:stretch>
        </p:blipFill>
        <p:spPr>
          <a:xfrm>
            <a:off x="374292" y="3238576"/>
            <a:ext cx="3276696" cy="136719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4315</TotalTime>
  <Words>1253</Words>
  <Application>Microsoft Office PowerPoint</Application>
  <PresentationFormat>Custom</PresentationFormat>
  <Paragraphs>63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Harrison</dc:creator>
  <cp:lastModifiedBy>Shinnelle Rouldson</cp:lastModifiedBy>
  <cp:revision>476</cp:revision>
  <dcterms:modified xsi:type="dcterms:W3CDTF">2021-06-02T19:42:00Z</dcterms:modified>
</cp:coreProperties>
</file>