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7"/>
  </p:notesMasterIdLst>
  <p:sldIdLst>
    <p:sldId id="256" r:id="rId5"/>
    <p:sldId id="257" r:id="rId6"/>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Ann William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92443" autoAdjust="0"/>
  </p:normalViewPr>
  <p:slideViewPr>
    <p:cSldViewPr snapToGrid="0">
      <p:cViewPr>
        <p:scale>
          <a:sx n="98" d="100"/>
          <a:sy n="98" d="100"/>
        </p:scale>
        <p:origin x="48" y="576"/>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00009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56d02289_0_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56d022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emf"/><Relationship Id="rId18" Type="http://schemas.openxmlformats.org/officeDocument/2006/relationships/image" Target="../media/image16.emf"/><Relationship Id="rId26" Type="http://schemas.openxmlformats.org/officeDocument/2006/relationships/image" Target="../media/image24.emf"/><Relationship Id="rId3" Type="http://schemas.openxmlformats.org/officeDocument/2006/relationships/image" Target="../media/image1.png"/><Relationship Id="rId21" Type="http://schemas.openxmlformats.org/officeDocument/2006/relationships/image" Target="../media/image19.emf"/><Relationship Id="rId34" Type="http://schemas.openxmlformats.org/officeDocument/2006/relationships/image" Target="../media/image32.emf"/><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5" Type="http://schemas.openxmlformats.org/officeDocument/2006/relationships/image" Target="../media/image23.emf"/><Relationship Id="rId33" Type="http://schemas.openxmlformats.org/officeDocument/2006/relationships/image" Target="../media/image31.emf"/><Relationship Id="rId2" Type="http://schemas.openxmlformats.org/officeDocument/2006/relationships/notesSlide" Target="../notesSlides/notesSlide1.xml"/><Relationship Id="rId16" Type="http://schemas.openxmlformats.org/officeDocument/2006/relationships/image" Target="../media/image14.emf"/><Relationship Id="rId20" Type="http://schemas.openxmlformats.org/officeDocument/2006/relationships/image" Target="../media/image18.emf"/><Relationship Id="rId29" Type="http://schemas.openxmlformats.org/officeDocument/2006/relationships/image" Target="../media/image27.emf"/><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emf"/><Relationship Id="rId24" Type="http://schemas.openxmlformats.org/officeDocument/2006/relationships/image" Target="../media/image22.emf"/><Relationship Id="rId32" Type="http://schemas.openxmlformats.org/officeDocument/2006/relationships/image" Target="../media/image30.emf"/><Relationship Id="rId5" Type="http://schemas.openxmlformats.org/officeDocument/2006/relationships/image" Target="../media/image3.png"/><Relationship Id="rId15" Type="http://schemas.openxmlformats.org/officeDocument/2006/relationships/image" Target="../media/image13.emf"/><Relationship Id="rId23" Type="http://schemas.openxmlformats.org/officeDocument/2006/relationships/image" Target="../media/image21.emf"/><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emf"/><Relationship Id="rId31" Type="http://schemas.openxmlformats.org/officeDocument/2006/relationships/image" Target="../media/image29.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20.emf"/><Relationship Id="rId27" Type="http://schemas.openxmlformats.org/officeDocument/2006/relationships/image" Target="../media/image25.emf"/><Relationship Id="rId30" Type="http://schemas.openxmlformats.org/officeDocument/2006/relationships/image" Target="../media/image28.emf"/><Relationship Id="rId35" Type="http://schemas.openxmlformats.org/officeDocument/2006/relationships/image" Target="../media/image33.emf"/><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12" Type="http://schemas.openxmlformats.org/officeDocument/2006/relationships/image" Target="../media/image40.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6.png"/><Relationship Id="rId11" Type="http://schemas.openxmlformats.org/officeDocument/2006/relationships/hyperlink" Target="https://www.bloomberg.com/news/articles/2021-11-26/ecb-crisis-tool-at-center-of-emerging-consensus-for-big-decision?srnd=economics-vp&amp;sref=FmvzgEwg" TargetMode="External"/><Relationship Id="rId5" Type="http://schemas.openxmlformats.org/officeDocument/2006/relationships/image" Target="../media/image35.png"/><Relationship Id="rId10" Type="http://schemas.openxmlformats.org/officeDocument/2006/relationships/hyperlink" Target="https://www.bloomberg.com/news/articles/2021-11-26/biden-inflation-call-echoed-by-economists-but-not-companies?srnd=economics-vp&amp;sref=FmvzgEwg" TargetMode="External"/><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4" name="Picture 23">
            <a:extLst>
              <a:ext uri="{FF2B5EF4-FFF2-40B4-BE49-F238E27FC236}">
                <a16:creationId xmlns:a16="http://schemas.microsoft.com/office/drawing/2014/main" id="{91CBFB8B-63A5-4D48-9C57-CF6905CDACA2}"/>
              </a:ext>
            </a:extLst>
          </p:cNvPr>
          <p:cNvPicPr>
            <a:picLocks noChangeAspect="1"/>
          </p:cNvPicPr>
          <p:nvPr/>
        </p:nvPicPr>
        <p:blipFill>
          <a:blip r:embed="rId3"/>
          <a:stretch>
            <a:fillRect/>
          </a:stretch>
        </p:blipFill>
        <p:spPr>
          <a:xfrm>
            <a:off x="13568" y="135070"/>
            <a:ext cx="7772400" cy="9906000"/>
          </a:xfrm>
          <a:prstGeom prst="rect">
            <a:avLst/>
          </a:prstGeom>
        </p:spPr>
      </p:pic>
      <p:pic>
        <p:nvPicPr>
          <p:cNvPr id="54" name="Google Shape;54;p13"/>
          <p:cNvPicPr preferRelativeResize="0"/>
          <p:nvPr/>
        </p:nvPicPr>
        <p:blipFill>
          <a:blip r:embed="rId4">
            <a:alphaModFix/>
          </a:blip>
          <a:stretch>
            <a:fillRect/>
          </a:stretch>
        </p:blipFill>
        <p:spPr>
          <a:xfrm>
            <a:off x="0" y="-5025"/>
            <a:ext cx="7772400" cy="10058392"/>
          </a:xfrm>
          <a:prstGeom prst="rect">
            <a:avLst/>
          </a:prstGeom>
          <a:noFill/>
          <a:ln>
            <a:noFill/>
          </a:ln>
        </p:spPr>
      </p:pic>
      <p:pic>
        <p:nvPicPr>
          <p:cNvPr id="62" name="Google Shape;62;p13"/>
          <p:cNvPicPr preferRelativeResize="0"/>
          <p:nvPr/>
        </p:nvPicPr>
        <p:blipFill>
          <a:blip r:embed="rId5">
            <a:alphaModFix/>
          </a:blip>
          <a:stretch>
            <a:fillRect/>
          </a:stretch>
        </p:blipFill>
        <p:spPr>
          <a:xfrm>
            <a:off x="3764734" y="-1559177"/>
            <a:ext cx="7485882" cy="9478903"/>
          </a:xfrm>
          <a:prstGeom prst="rect">
            <a:avLst/>
          </a:prstGeom>
          <a:noFill/>
          <a:ln>
            <a:noFill/>
          </a:ln>
        </p:spPr>
      </p:pic>
      <p:pic>
        <p:nvPicPr>
          <p:cNvPr id="55" name="Google Shape;55;p13"/>
          <p:cNvPicPr preferRelativeResize="0"/>
          <p:nvPr/>
        </p:nvPicPr>
        <p:blipFill>
          <a:blip r:embed="rId6">
            <a:alphaModFix/>
          </a:blip>
          <a:stretch>
            <a:fillRect/>
          </a:stretch>
        </p:blipFill>
        <p:spPr>
          <a:xfrm>
            <a:off x="0" y="-5025"/>
            <a:ext cx="7772400" cy="10058400"/>
          </a:xfrm>
          <a:prstGeom prst="rect">
            <a:avLst/>
          </a:prstGeom>
          <a:noFill/>
          <a:ln>
            <a:noFill/>
          </a:ln>
        </p:spPr>
      </p:pic>
      <p:pic>
        <p:nvPicPr>
          <p:cNvPr id="56" name="Google Shape;56;p13"/>
          <p:cNvPicPr preferRelativeResize="0"/>
          <p:nvPr/>
        </p:nvPicPr>
        <p:blipFill>
          <a:blip r:embed="rId7">
            <a:alphaModFix/>
          </a:blip>
          <a:stretch>
            <a:fillRect/>
          </a:stretch>
        </p:blipFill>
        <p:spPr>
          <a:xfrm>
            <a:off x="0" y="0"/>
            <a:ext cx="7772400" cy="10058400"/>
          </a:xfrm>
          <a:prstGeom prst="rect">
            <a:avLst/>
          </a:prstGeom>
          <a:noFill/>
          <a:ln>
            <a:noFill/>
          </a:ln>
        </p:spPr>
      </p:pic>
      <p:sp>
        <p:nvSpPr>
          <p:cNvPr id="57" name="Google Shape;57;p13"/>
          <p:cNvSpPr txBox="1"/>
          <p:nvPr/>
        </p:nvSpPr>
        <p:spPr>
          <a:xfrm>
            <a:off x="4228375" y="149500"/>
            <a:ext cx="32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DATE : FEB 07, 2021</a:t>
            </a:r>
            <a:endParaRPr dirty="0"/>
          </a:p>
        </p:txBody>
      </p:sp>
      <p:pic>
        <p:nvPicPr>
          <p:cNvPr id="58" name="Google Shape;58;p13"/>
          <p:cNvPicPr preferRelativeResize="0"/>
          <p:nvPr/>
        </p:nvPicPr>
        <p:blipFill>
          <a:blip r:embed="rId8">
            <a:alphaModFix/>
          </a:blip>
          <a:stretch>
            <a:fillRect/>
          </a:stretch>
        </p:blipFill>
        <p:spPr>
          <a:xfrm>
            <a:off x="0" y="0"/>
            <a:ext cx="7772400" cy="10058400"/>
          </a:xfrm>
          <a:prstGeom prst="rect">
            <a:avLst/>
          </a:prstGeom>
          <a:noFill/>
          <a:ln>
            <a:noFill/>
          </a:ln>
        </p:spPr>
      </p:pic>
      <p:pic>
        <p:nvPicPr>
          <p:cNvPr id="59" name="Google Shape;59;p13"/>
          <p:cNvPicPr preferRelativeResize="0"/>
          <p:nvPr/>
        </p:nvPicPr>
        <p:blipFill>
          <a:blip r:embed="rId5">
            <a:alphaModFix/>
          </a:blip>
          <a:stretch>
            <a:fillRect/>
          </a:stretch>
        </p:blipFill>
        <p:spPr>
          <a:xfrm>
            <a:off x="50" y="0"/>
            <a:ext cx="7772400" cy="10058400"/>
          </a:xfrm>
          <a:prstGeom prst="rect">
            <a:avLst/>
          </a:prstGeom>
          <a:noFill/>
          <a:ln>
            <a:noFill/>
          </a:ln>
        </p:spPr>
      </p:pic>
      <p:pic>
        <p:nvPicPr>
          <p:cNvPr id="60" name="Google Shape;60;p13"/>
          <p:cNvPicPr preferRelativeResize="0"/>
          <p:nvPr/>
        </p:nvPicPr>
        <p:blipFill>
          <a:blip r:embed="rId9">
            <a:alphaModFix/>
          </a:blip>
          <a:stretch>
            <a:fillRect/>
          </a:stretch>
        </p:blipFill>
        <p:spPr>
          <a:xfrm>
            <a:off x="13568" y="35608"/>
            <a:ext cx="7772400" cy="10058400"/>
          </a:xfrm>
          <a:prstGeom prst="rect">
            <a:avLst/>
          </a:prstGeom>
          <a:noFill/>
          <a:ln>
            <a:noFill/>
          </a:ln>
        </p:spPr>
      </p:pic>
      <p:pic>
        <p:nvPicPr>
          <p:cNvPr id="61" name="Google Shape;61;p13"/>
          <p:cNvPicPr preferRelativeResize="0"/>
          <p:nvPr/>
        </p:nvPicPr>
        <p:blipFill>
          <a:blip r:embed="rId10">
            <a:alphaModFix/>
          </a:blip>
          <a:stretch>
            <a:fillRect/>
          </a:stretch>
        </p:blipFill>
        <p:spPr>
          <a:xfrm>
            <a:off x="6759" y="2138674"/>
            <a:ext cx="7772400" cy="10058400"/>
          </a:xfrm>
          <a:prstGeom prst="rect">
            <a:avLst/>
          </a:prstGeom>
          <a:noFill/>
          <a:ln>
            <a:noFill/>
          </a:ln>
        </p:spPr>
      </p:pic>
      <p:sp>
        <p:nvSpPr>
          <p:cNvPr id="6" name="Rectangle 5">
            <a:extLst>
              <a:ext uri="{FF2B5EF4-FFF2-40B4-BE49-F238E27FC236}">
                <a16:creationId xmlns:a16="http://schemas.microsoft.com/office/drawing/2014/main" id="{1DD1C9C4-B38A-476A-AB66-D687035E3204}"/>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Feb. 23, 2021</a:t>
            </a:r>
          </a:p>
        </p:txBody>
      </p:sp>
      <p:sp>
        <p:nvSpPr>
          <p:cNvPr id="4" name="TextBox 3">
            <a:extLst>
              <a:ext uri="{FF2B5EF4-FFF2-40B4-BE49-F238E27FC236}">
                <a16:creationId xmlns:a16="http://schemas.microsoft.com/office/drawing/2014/main" id="{ACBD6281-06E1-4FC7-84E4-CE99B2512425}"/>
              </a:ext>
            </a:extLst>
          </p:cNvPr>
          <p:cNvSpPr txBox="1"/>
          <p:nvPr/>
        </p:nvSpPr>
        <p:spPr>
          <a:xfrm>
            <a:off x="4227625" y="4522859"/>
            <a:ext cx="3432761" cy="1546577"/>
          </a:xfrm>
          <a:prstGeom prst="rect">
            <a:avLst/>
          </a:prstGeom>
          <a:noFill/>
        </p:spPr>
        <p:txBody>
          <a:bodyPr wrap="square" rtlCol="0">
            <a:spAutoFit/>
          </a:bodyPr>
          <a:lstStyle/>
          <a:p>
            <a:pPr marL="0" lvl="0" indent="0" algn="just" rtl="0">
              <a:spcBef>
                <a:spcPts val="0"/>
              </a:spcBef>
              <a:spcAft>
                <a:spcPts val="0"/>
              </a:spcAft>
              <a:buNone/>
            </a:pPr>
            <a:r>
              <a:rPr lang="en-US" sz="950" dirty="0">
                <a:solidFill>
                  <a:schemeClr val="tx1"/>
                </a:solidFill>
              </a:rPr>
              <a:t>The Jamaican dollar fixed income market was liquid in today’s (November 26, 2021) trading session. The over night rate stood at 0.50% to 1.50%, while the 30-day rate was 2.80% to 3.00%.</a:t>
            </a:r>
          </a:p>
          <a:p>
            <a:pPr marL="0" lvl="0" indent="0" algn="just" rtl="0">
              <a:spcBef>
                <a:spcPts val="0"/>
              </a:spcBef>
              <a:spcAft>
                <a:spcPts val="0"/>
              </a:spcAft>
              <a:buNone/>
            </a:pPr>
            <a:endParaRPr lang="en-US" sz="950" dirty="0">
              <a:solidFill>
                <a:schemeClr val="tx1"/>
              </a:solidFill>
            </a:endParaRPr>
          </a:p>
          <a:p>
            <a:pPr marL="0" lvl="0" indent="0" algn="just" rtl="0">
              <a:spcBef>
                <a:spcPts val="0"/>
              </a:spcBef>
              <a:spcAft>
                <a:spcPts val="0"/>
              </a:spcAft>
              <a:buNone/>
            </a:pPr>
            <a:r>
              <a:rPr lang="en-US" sz="950" dirty="0">
                <a:solidFill>
                  <a:schemeClr val="tx1"/>
                </a:solidFill>
              </a:rPr>
              <a:t>The US dollar fixed income market was also liquid during today’s (November 26, 2021) trading session; The overnight market rates were quoted at 1.00% to 1.20% while the 30-day market rates stood at 1.80% to 2.00%.</a:t>
            </a:r>
          </a:p>
          <a:p>
            <a:pPr marL="0" lvl="0" indent="0" algn="just" rtl="0">
              <a:spcBef>
                <a:spcPts val="0"/>
              </a:spcBef>
              <a:spcAft>
                <a:spcPts val="0"/>
              </a:spcAft>
              <a:buNone/>
            </a:pPr>
            <a:endParaRPr lang="en-US" sz="900" dirty="0"/>
          </a:p>
        </p:txBody>
      </p:sp>
      <p:sp>
        <p:nvSpPr>
          <p:cNvPr id="5" name="TextBox 4">
            <a:extLst>
              <a:ext uri="{FF2B5EF4-FFF2-40B4-BE49-F238E27FC236}">
                <a16:creationId xmlns:a16="http://schemas.microsoft.com/office/drawing/2014/main" id="{5192A73A-7D4F-44E6-9438-1D2E7CAE1AEF}"/>
              </a:ext>
            </a:extLst>
          </p:cNvPr>
          <p:cNvSpPr txBox="1"/>
          <p:nvPr/>
        </p:nvSpPr>
        <p:spPr>
          <a:xfrm>
            <a:off x="4202228" y="4090053"/>
            <a:ext cx="3279300" cy="215444"/>
          </a:xfrm>
          <a:prstGeom prst="rect">
            <a:avLst/>
          </a:prstGeom>
          <a:noFill/>
        </p:spPr>
        <p:txBody>
          <a:bodyPr wrap="square" rtlCol="0">
            <a:spAutoFit/>
          </a:bodyPr>
          <a:lstStyle/>
          <a:p>
            <a:pPr rtl="0"/>
            <a:r>
              <a:rPr lang="en-US" sz="800" b="0" i="0" u="none" strike="noStrike" kern="1400" baseline="0" dirty="0">
                <a:solidFill>
                  <a:srgbClr val="0070C0"/>
                </a:solidFill>
                <a:latin typeface="Times New Roman" panose="02020603050405020304" pitchFamily="18" charset="0"/>
              </a:rPr>
              <a:t>*Rates as at  November</a:t>
            </a:r>
            <a:r>
              <a:rPr lang="en-US" sz="800" b="0" i="0" u="none" strike="noStrike" kern="1400" dirty="0">
                <a:solidFill>
                  <a:srgbClr val="0070C0"/>
                </a:solidFill>
                <a:latin typeface="Times New Roman" panose="02020603050405020304" pitchFamily="18" charset="0"/>
              </a:rPr>
              <a:t> </a:t>
            </a:r>
            <a:r>
              <a:rPr lang="en-US" sz="800" kern="1400" dirty="0">
                <a:solidFill>
                  <a:srgbClr val="0070C0"/>
                </a:solidFill>
                <a:latin typeface="Times New Roman" panose="02020603050405020304" pitchFamily="18" charset="0"/>
              </a:rPr>
              <a:t>25</a:t>
            </a:r>
            <a:r>
              <a:rPr lang="en-US" sz="800" b="0" i="0" u="none" strike="noStrike" kern="1400" baseline="0" dirty="0">
                <a:solidFill>
                  <a:srgbClr val="0070C0"/>
                </a:solidFill>
                <a:latin typeface="Times New Roman" panose="02020603050405020304" pitchFamily="18" charset="0"/>
              </a:rPr>
              <a:t>, 2021</a:t>
            </a:r>
          </a:p>
        </p:txBody>
      </p:sp>
      <p:sp>
        <p:nvSpPr>
          <p:cNvPr id="9" name="TextBox 8">
            <a:extLst>
              <a:ext uri="{FF2B5EF4-FFF2-40B4-BE49-F238E27FC236}">
                <a16:creationId xmlns:a16="http://schemas.microsoft.com/office/drawing/2014/main" id="{F93A8FC6-267B-42C2-842F-ED9AA3545C0B}"/>
              </a:ext>
            </a:extLst>
          </p:cNvPr>
          <p:cNvSpPr txBox="1"/>
          <p:nvPr/>
        </p:nvSpPr>
        <p:spPr>
          <a:xfrm>
            <a:off x="4092322" y="6311286"/>
            <a:ext cx="3445015" cy="1323439"/>
          </a:xfrm>
          <a:prstGeom prst="rect">
            <a:avLst/>
          </a:prstGeom>
          <a:noFill/>
        </p:spPr>
        <p:txBody>
          <a:bodyPr wrap="square" rtlCol="0">
            <a:spAutoFit/>
          </a:bodyPr>
          <a:lstStyle/>
          <a:p>
            <a:r>
              <a:rPr lang="en-US" sz="1000" b="1" dirty="0">
                <a:solidFill>
                  <a:schemeClr val="tx1"/>
                </a:solidFill>
                <a:latin typeface="Arial" panose="020B0604020202020204" pitchFamily="34" charset="0"/>
                <a:cs typeface="Arial" panose="020B0604020202020204" pitchFamily="34" charset="0"/>
              </a:rPr>
              <a:t>CI U.S. Stock Selection Corporate Class</a:t>
            </a:r>
            <a:endParaRPr lang="en-US" sz="1000" dirty="0">
              <a:latin typeface="Arial" panose="020B0604020202020204" pitchFamily="34" charset="0"/>
              <a:cs typeface="Arial" panose="020B0604020202020204" pitchFamily="34" charset="0"/>
            </a:endParaRPr>
          </a:p>
          <a:p>
            <a:pPr lvl="0" algn="just">
              <a:buSzPts val="1100"/>
              <a:defRPr/>
            </a:pPr>
            <a:endParaRPr lang="en-US" sz="1000" dirty="0">
              <a:latin typeface="Arial" panose="020B0604020202020204" pitchFamily="34" charset="0"/>
              <a:cs typeface="Arial" panose="020B0604020202020204" pitchFamily="34" charset="0"/>
            </a:endParaRPr>
          </a:p>
          <a:p>
            <a:pPr lvl="0" algn="just">
              <a:buSzPts val="1100"/>
              <a:defRPr/>
            </a:pPr>
            <a:r>
              <a:rPr lang="en-US" sz="1000" dirty="0">
                <a:latin typeface="Arial" panose="020B0604020202020204" pitchFamily="34" charset="0"/>
                <a:cs typeface="Arial" panose="020B0604020202020204" pitchFamily="34" charset="0"/>
              </a:rPr>
              <a:t>This fund invests primarily in equity and equity-related</a:t>
            </a:r>
          </a:p>
          <a:p>
            <a:pPr lvl="0" algn="just">
              <a:buSzPts val="1100"/>
              <a:defRPr/>
            </a:pPr>
            <a:r>
              <a:rPr lang="en-US" sz="1000" dirty="0">
                <a:latin typeface="Arial" panose="020B0604020202020204" pitchFamily="34" charset="0"/>
                <a:cs typeface="Arial" panose="020B0604020202020204" pitchFamily="34" charset="0"/>
              </a:rPr>
              <a:t>securities of companies in the United States.</a:t>
            </a:r>
          </a:p>
          <a:p>
            <a:pPr lvl="0" algn="just">
              <a:buSzPts val="1100"/>
              <a:defRPr/>
            </a:pPr>
            <a:endParaRPr lang="en-US" sz="1000" dirty="0">
              <a:solidFill>
                <a:schemeClr val="tx1"/>
              </a:solidFill>
              <a:latin typeface="Arial" panose="020B0604020202020204" pitchFamily="34" charset="0"/>
              <a:cs typeface="Arial" panose="020B0604020202020204" pitchFamily="34" charset="0"/>
            </a:endParaRPr>
          </a:p>
          <a:p>
            <a:pPr lvl="0" algn="just">
              <a:buSzPts val="1100"/>
              <a:defRPr/>
            </a:pPr>
            <a:r>
              <a:rPr lang="en-JM" sz="1000" dirty="0">
                <a:solidFill>
                  <a:schemeClr val="tx1"/>
                </a:solidFill>
                <a:latin typeface="Arial" panose="020B0604020202020204" pitchFamily="34" charset="0"/>
                <a:cs typeface="Arial" panose="020B0604020202020204" pitchFamily="34" charset="0"/>
              </a:rPr>
              <a:t>The fund has a 3-year return of </a:t>
            </a:r>
            <a:r>
              <a:rPr lang="en-US" sz="1000" dirty="0">
                <a:solidFill>
                  <a:schemeClr val="tx1"/>
                </a:solidFill>
                <a:latin typeface="Arial" panose="020B0604020202020204" pitchFamily="34" charset="0"/>
                <a:cs typeface="Arial" panose="020B0604020202020204" pitchFamily="34" charset="0"/>
              </a:rPr>
              <a:t>17.2</a:t>
            </a:r>
            <a:r>
              <a:rPr lang="en-JM" sz="1000" dirty="0">
                <a:solidFill>
                  <a:schemeClr val="tx1"/>
                </a:solidFill>
                <a:latin typeface="Arial" panose="020B0604020202020204" pitchFamily="34" charset="0"/>
                <a:cs typeface="Arial" panose="020B0604020202020204" pitchFamily="34" charset="0"/>
              </a:rPr>
              <a:t>% and a 5-year return of </a:t>
            </a:r>
            <a:r>
              <a:rPr lang="en-US" sz="1000" dirty="0">
                <a:solidFill>
                  <a:schemeClr val="tx1"/>
                </a:solidFill>
                <a:latin typeface="Arial" panose="020B0604020202020204" pitchFamily="34" charset="0"/>
                <a:cs typeface="Arial" panose="020B0604020202020204" pitchFamily="34" charset="0"/>
              </a:rPr>
              <a:t>14.1</a:t>
            </a:r>
            <a:r>
              <a:rPr lang="en-JM" sz="1000" dirty="0">
                <a:solidFill>
                  <a:schemeClr val="tx1"/>
                </a:solidFill>
                <a:latin typeface="Arial" panose="020B0604020202020204" pitchFamily="34" charset="0"/>
                <a:cs typeface="Arial" panose="020B0604020202020204" pitchFamily="34" charset="0"/>
              </a:rPr>
              <a:t>%. The Fund also has a 10-year return of 11.5%. Rates are as at October 29, 2021.</a:t>
            </a:r>
          </a:p>
        </p:txBody>
      </p:sp>
      <p:sp>
        <p:nvSpPr>
          <p:cNvPr id="19" name="TextBox 18">
            <a:extLst>
              <a:ext uri="{FF2B5EF4-FFF2-40B4-BE49-F238E27FC236}">
                <a16:creationId xmlns:a16="http://schemas.microsoft.com/office/drawing/2014/main" id="{586B8722-8881-480F-B82E-B383F1B98B5B}"/>
              </a:ext>
            </a:extLst>
          </p:cNvPr>
          <p:cNvSpPr txBox="1"/>
          <p:nvPr/>
        </p:nvSpPr>
        <p:spPr>
          <a:xfrm>
            <a:off x="164130" y="9889066"/>
            <a:ext cx="3728829" cy="184666"/>
          </a:xfrm>
          <a:prstGeom prst="rect">
            <a:avLst/>
          </a:prstGeom>
          <a:noFill/>
        </p:spPr>
        <p:txBody>
          <a:bodyPr wrap="square" rtlCol="0">
            <a:spAutoFit/>
          </a:bodyPr>
          <a:lstStyle/>
          <a:p>
            <a:r>
              <a:rPr lang="en-US" sz="600" dirty="0">
                <a:solidFill>
                  <a:srgbClr val="0070C0"/>
                </a:solidFill>
              </a:rPr>
              <a:t>*Prices are as at  November 26, 2021 *Projections are made to the company’s financial year end</a:t>
            </a:r>
          </a:p>
        </p:txBody>
      </p:sp>
      <p:sp>
        <p:nvSpPr>
          <p:cNvPr id="20" name="TextBox 19">
            <a:extLst>
              <a:ext uri="{FF2B5EF4-FFF2-40B4-BE49-F238E27FC236}">
                <a16:creationId xmlns:a16="http://schemas.microsoft.com/office/drawing/2014/main" id="{5E5B3FC2-65D4-442F-B000-698C14915F69}"/>
              </a:ext>
            </a:extLst>
          </p:cNvPr>
          <p:cNvSpPr txBox="1"/>
          <p:nvPr/>
        </p:nvSpPr>
        <p:spPr>
          <a:xfrm>
            <a:off x="168086" y="6293839"/>
            <a:ext cx="3596648" cy="3635935"/>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00" b="1"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For the nine months ended September 30, 2021:-</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Caribbean Assurance Brokers (CABROKERS), for the nine months ended September 30, 2021, reported revenue of $356.74 million compared to the $213.67 million for the prior year, an 67% increase. Other revenue for the period amounted to $35.70 million (2020: 19.27 million). Total revenue for the nine months closed at $392.44 million relative to $232.94 million in 2020. </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Total operating expenses </a:t>
            </a:r>
            <a:r>
              <a:rPr kumimoji="0" lang="en-US" sz="700" i="0"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totalled</a:t>
            </a: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$307.72 million for the nine months ended September 30, 2021, representing an increase of 23% on the $249.22 million recorded in the prior year. Of this, administrative expenses amounted to $193.02 million, 16% higher when compared to the $166.86 million in 2020. Selling expenses recorded a 39% increase for the nine months </a:t>
            </a:r>
            <a:r>
              <a:rPr kumimoji="0" lang="en-US" sz="700" i="0"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totalling</a:t>
            </a: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$114.71 million (2020: $82.36 million). Operating profit, therefore, amounted to $84.72 million for the nine months ended September 30, 2021 (2020: operating loss, $16.297 million). </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Finance cost amounted to $4.37 million (2020: $3.97 million).</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Consequently, profit before taxation amounted to $80.35 million compared to a loss of $20.26 million in 2020. After incurring tax charges of $1.40 million (2020: $3.13 million), net profit amounted to $78.94 million compared to a loss of $23.39 million booked in the prior corresponding period. </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Total comprehensive profit amounted to $78.94 million compared to a loss of $23.39 million recorded in 2020. While for the quarter, total comprehensive profit was $100.26 million relative to a loss of $9.94 million in 2020.</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00" i="0"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Earnings per share (EPS) closed the period at $0.30 (2020 LPS: $0.09), while for the quarter, the earnings per share (EPS) was $0.38 (2020 LPS: $0.04). EPS for the trailing twelve months amounted $0.51. The total number of shares used in the computation amounted to 262,500,000 units.</a:t>
            </a:r>
          </a:p>
        </p:txBody>
      </p:sp>
      <p:sp>
        <p:nvSpPr>
          <p:cNvPr id="2" name="Rectangle 1">
            <a:extLst>
              <a:ext uri="{FF2B5EF4-FFF2-40B4-BE49-F238E27FC236}">
                <a16:creationId xmlns:a16="http://schemas.microsoft.com/office/drawing/2014/main" id="{1BF1E2F6-3A87-4026-A940-445929FC677B}"/>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November 26, 2021</a:t>
            </a:r>
          </a:p>
        </p:txBody>
      </p:sp>
      <p:sp>
        <p:nvSpPr>
          <p:cNvPr id="16" name="TextBox 15">
            <a:extLst>
              <a:ext uri="{FF2B5EF4-FFF2-40B4-BE49-F238E27FC236}">
                <a16:creationId xmlns:a16="http://schemas.microsoft.com/office/drawing/2014/main" id="{A8D5287E-8975-41C8-A997-5530AD701528}"/>
              </a:ext>
            </a:extLst>
          </p:cNvPr>
          <p:cNvSpPr txBox="1"/>
          <p:nvPr/>
        </p:nvSpPr>
        <p:spPr>
          <a:xfrm>
            <a:off x="1646178" y="6038879"/>
            <a:ext cx="2281405" cy="238527"/>
          </a:xfrm>
          <a:prstGeom prst="rect">
            <a:avLst/>
          </a:prstGeom>
          <a:noFill/>
        </p:spPr>
        <p:txBody>
          <a:bodyPr wrap="square" rtlCol="0">
            <a:spAutoFit/>
          </a:bodyPr>
          <a:lstStyle/>
          <a:p>
            <a:r>
              <a:rPr lang="en-US" sz="950" b="1" dirty="0">
                <a:solidFill>
                  <a:schemeClr val="bg1"/>
                </a:solidFill>
              </a:rPr>
              <a:t>Caribbean Assurance Brokers</a:t>
            </a:r>
          </a:p>
        </p:txBody>
      </p:sp>
      <p:pic>
        <p:nvPicPr>
          <p:cNvPr id="10" name="Picture 9">
            <a:extLst>
              <a:ext uri="{FF2B5EF4-FFF2-40B4-BE49-F238E27FC236}">
                <a16:creationId xmlns:a16="http://schemas.microsoft.com/office/drawing/2014/main" id="{0527BA41-4384-4CCD-B717-E0763B9F544F}"/>
              </a:ext>
            </a:extLst>
          </p:cNvPr>
          <p:cNvPicPr>
            <a:picLocks noChangeAspect="1"/>
          </p:cNvPicPr>
          <p:nvPr/>
        </p:nvPicPr>
        <p:blipFill>
          <a:blip r:embed="rId11"/>
          <a:stretch>
            <a:fillRect/>
          </a:stretch>
        </p:blipFill>
        <p:spPr>
          <a:xfrm>
            <a:off x="4202228" y="7762123"/>
            <a:ext cx="3445015" cy="1746577"/>
          </a:xfrm>
          <a:prstGeom prst="rect">
            <a:avLst/>
          </a:prstGeom>
        </p:spPr>
      </p:pic>
      <p:pic>
        <p:nvPicPr>
          <p:cNvPr id="11" name="Picture 10">
            <a:extLst>
              <a:ext uri="{FF2B5EF4-FFF2-40B4-BE49-F238E27FC236}">
                <a16:creationId xmlns:a16="http://schemas.microsoft.com/office/drawing/2014/main" id="{01C96E1F-42BF-4C69-8743-6B503259E651}"/>
              </a:ext>
            </a:extLst>
          </p:cNvPr>
          <p:cNvPicPr>
            <a:picLocks noChangeAspect="1"/>
          </p:cNvPicPr>
          <p:nvPr/>
        </p:nvPicPr>
        <p:blipFill>
          <a:blip r:embed="rId12"/>
          <a:stretch>
            <a:fillRect/>
          </a:stretch>
        </p:blipFill>
        <p:spPr>
          <a:xfrm>
            <a:off x="395724" y="4178053"/>
            <a:ext cx="3513497" cy="1776718"/>
          </a:xfrm>
          <a:prstGeom prst="rect">
            <a:avLst/>
          </a:prstGeom>
        </p:spPr>
      </p:pic>
      <p:pic>
        <p:nvPicPr>
          <p:cNvPr id="12" name="Picture 11">
            <a:extLst>
              <a:ext uri="{FF2B5EF4-FFF2-40B4-BE49-F238E27FC236}">
                <a16:creationId xmlns:a16="http://schemas.microsoft.com/office/drawing/2014/main" id="{34AF00EA-8FD2-4279-B2A4-B41C63C9341A}"/>
              </a:ext>
            </a:extLst>
          </p:cNvPr>
          <p:cNvPicPr>
            <a:picLocks noChangeAspect="1"/>
          </p:cNvPicPr>
          <p:nvPr/>
        </p:nvPicPr>
        <p:blipFill>
          <a:blip r:embed="rId13"/>
          <a:stretch>
            <a:fillRect/>
          </a:stretch>
        </p:blipFill>
        <p:spPr>
          <a:xfrm>
            <a:off x="4163605" y="2442680"/>
            <a:ext cx="3368784" cy="1646933"/>
          </a:xfrm>
          <a:prstGeom prst="rect">
            <a:avLst/>
          </a:prstGeom>
        </p:spPr>
      </p:pic>
      <p:pic>
        <p:nvPicPr>
          <p:cNvPr id="14" name="Picture 13">
            <a:extLst>
              <a:ext uri="{FF2B5EF4-FFF2-40B4-BE49-F238E27FC236}">
                <a16:creationId xmlns:a16="http://schemas.microsoft.com/office/drawing/2014/main" id="{AC6A855C-2B5A-481D-B10F-6F31B747AF13}"/>
              </a:ext>
            </a:extLst>
          </p:cNvPr>
          <p:cNvPicPr>
            <a:picLocks noChangeAspect="1"/>
          </p:cNvPicPr>
          <p:nvPr/>
        </p:nvPicPr>
        <p:blipFill>
          <a:blip r:embed="rId14"/>
          <a:stretch>
            <a:fillRect/>
          </a:stretch>
        </p:blipFill>
        <p:spPr>
          <a:xfrm>
            <a:off x="395674" y="4165767"/>
            <a:ext cx="3518392" cy="1776717"/>
          </a:xfrm>
          <a:prstGeom prst="rect">
            <a:avLst/>
          </a:prstGeom>
        </p:spPr>
      </p:pic>
      <p:pic>
        <p:nvPicPr>
          <p:cNvPr id="3" name="Picture 2">
            <a:extLst>
              <a:ext uri="{FF2B5EF4-FFF2-40B4-BE49-F238E27FC236}">
                <a16:creationId xmlns:a16="http://schemas.microsoft.com/office/drawing/2014/main" id="{FB659459-F539-4EA1-AECC-7370CCEBBB8B}"/>
              </a:ext>
            </a:extLst>
          </p:cNvPr>
          <p:cNvPicPr>
            <a:picLocks noChangeAspect="1"/>
          </p:cNvPicPr>
          <p:nvPr/>
        </p:nvPicPr>
        <p:blipFill>
          <a:blip r:embed="rId15"/>
          <a:stretch>
            <a:fillRect/>
          </a:stretch>
        </p:blipFill>
        <p:spPr>
          <a:xfrm>
            <a:off x="4163605" y="2382400"/>
            <a:ext cx="3368784" cy="1699171"/>
          </a:xfrm>
          <a:prstGeom prst="rect">
            <a:avLst/>
          </a:prstGeom>
        </p:spPr>
      </p:pic>
      <p:pic>
        <p:nvPicPr>
          <p:cNvPr id="15" name="Picture 14">
            <a:extLst>
              <a:ext uri="{FF2B5EF4-FFF2-40B4-BE49-F238E27FC236}">
                <a16:creationId xmlns:a16="http://schemas.microsoft.com/office/drawing/2014/main" id="{A226F984-0C97-4F5C-BC68-A070D6D64611}"/>
              </a:ext>
            </a:extLst>
          </p:cNvPr>
          <p:cNvPicPr>
            <a:picLocks noChangeAspect="1"/>
          </p:cNvPicPr>
          <p:nvPr/>
        </p:nvPicPr>
        <p:blipFill>
          <a:blip r:embed="rId16"/>
          <a:stretch>
            <a:fillRect/>
          </a:stretch>
        </p:blipFill>
        <p:spPr>
          <a:xfrm>
            <a:off x="395723" y="4160226"/>
            <a:ext cx="3527015" cy="1789013"/>
          </a:xfrm>
          <a:prstGeom prst="rect">
            <a:avLst/>
          </a:prstGeom>
        </p:spPr>
      </p:pic>
      <p:pic>
        <p:nvPicPr>
          <p:cNvPr id="7" name="Picture 6">
            <a:extLst>
              <a:ext uri="{FF2B5EF4-FFF2-40B4-BE49-F238E27FC236}">
                <a16:creationId xmlns:a16="http://schemas.microsoft.com/office/drawing/2014/main" id="{7E7B5F6E-E2EF-407C-9871-FE62163A413C}"/>
              </a:ext>
            </a:extLst>
          </p:cNvPr>
          <p:cNvPicPr>
            <a:picLocks noChangeAspect="1"/>
          </p:cNvPicPr>
          <p:nvPr/>
        </p:nvPicPr>
        <p:blipFill>
          <a:blip r:embed="rId17"/>
          <a:stretch>
            <a:fillRect/>
          </a:stretch>
        </p:blipFill>
        <p:spPr>
          <a:xfrm>
            <a:off x="388056" y="4143532"/>
            <a:ext cx="3534682" cy="1798952"/>
          </a:xfrm>
          <a:prstGeom prst="rect">
            <a:avLst/>
          </a:prstGeom>
        </p:spPr>
      </p:pic>
      <p:pic>
        <p:nvPicPr>
          <p:cNvPr id="8" name="Picture 7">
            <a:extLst>
              <a:ext uri="{FF2B5EF4-FFF2-40B4-BE49-F238E27FC236}">
                <a16:creationId xmlns:a16="http://schemas.microsoft.com/office/drawing/2014/main" id="{8BB37BC5-B3BF-4573-BC3B-48CE0142E5B8}"/>
              </a:ext>
            </a:extLst>
          </p:cNvPr>
          <p:cNvPicPr>
            <a:picLocks noChangeAspect="1"/>
          </p:cNvPicPr>
          <p:nvPr/>
        </p:nvPicPr>
        <p:blipFill>
          <a:blip r:embed="rId18"/>
          <a:stretch>
            <a:fillRect/>
          </a:stretch>
        </p:blipFill>
        <p:spPr>
          <a:xfrm>
            <a:off x="379384" y="2364696"/>
            <a:ext cx="3543354" cy="1716118"/>
          </a:xfrm>
          <a:prstGeom prst="rect">
            <a:avLst/>
          </a:prstGeom>
        </p:spPr>
      </p:pic>
      <p:pic>
        <p:nvPicPr>
          <p:cNvPr id="13" name="Picture 12">
            <a:extLst>
              <a:ext uri="{FF2B5EF4-FFF2-40B4-BE49-F238E27FC236}">
                <a16:creationId xmlns:a16="http://schemas.microsoft.com/office/drawing/2014/main" id="{48DD5801-D651-4C67-A0A6-5BED0F5F9C79}"/>
              </a:ext>
            </a:extLst>
          </p:cNvPr>
          <p:cNvPicPr>
            <a:picLocks noChangeAspect="1"/>
          </p:cNvPicPr>
          <p:nvPr/>
        </p:nvPicPr>
        <p:blipFill>
          <a:blip r:embed="rId19"/>
          <a:stretch>
            <a:fillRect/>
          </a:stretch>
        </p:blipFill>
        <p:spPr>
          <a:xfrm>
            <a:off x="4163607" y="2370357"/>
            <a:ext cx="3368782" cy="1719256"/>
          </a:xfrm>
          <a:prstGeom prst="rect">
            <a:avLst/>
          </a:prstGeom>
        </p:spPr>
      </p:pic>
      <p:pic>
        <p:nvPicPr>
          <p:cNvPr id="17" name="Picture 16">
            <a:extLst>
              <a:ext uri="{FF2B5EF4-FFF2-40B4-BE49-F238E27FC236}">
                <a16:creationId xmlns:a16="http://schemas.microsoft.com/office/drawing/2014/main" id="{D1E9E8A6-39EE-4574-AC0C-8854AA95050C}"/>
              </a:ext>
            </a:extLst>
          </p:cNvPr>
          <p:cNvPicPr>
            <a:picLocks noChangeAspect="1"/>
          </p:cNvPicPr>
          <p:nvPr/>
        </p:nvPicPr>
        <p:blipFill>
          <a:blip r:embed="rId20"/>
          <a:stretch>
            <a:fillRect/>
          </a:stretch>
        </p:blipFill>
        <p:spPr>
          <a:xfrm>
            <a:off x="4188710" y="7759723"/>
            <a:ext cx="3461341" cy="1746577"/>
          </a:xfrm>
          <a:prstGeom prst="rect">
            <a:avLst/>
          </a:prstGeom>
        </p:spPr>
      </p:pic>
      <p:pic>
        <p:nvPicPr>
          <p:cNvPr id="18" name="Picture 17">
            <a:extLst>
              <a:ext uri="{FF2B5EF4-FFF2-40B4-BE49-F238E27FC236}">
                <a16:creationId xmlns:a16="http://schemas.microsoft.com/office/drawing/2014/main" id="{35B87BBD-1E50-465E-BC13-64AD3B57E578}"/>
              </a:ext>
            </a:extLst>
          </p:cNvPr>
          <p:cNvPicPr>
            <a:picLocks noChangeAspect="1"/>
          </p:cNvPicPr>
          <p:nvPr/>
        </p:nvPicPr>
        <p:blipFill>
          <a:blip r:embed="rId21"/>
          <a:stretch>
            <a:fillRect/>
          </a:stretch>
        </p:blipFill>
        <p:spPr>
          <a:xfrm>
            <a:off x="388056" y="2374358"/>
            <a:ext cx="3526010" cy="1715255"/>
          </a:xfrm>
          <a:prstGeom prst="rect">
            <a:avLst/>
          </a:prstGeom>
        </p:spPr>
      </p:pic>
      <p:pic>
        <p:nvPicPr>
          <p:cNvPr id="21" name="Picture 20">
            <a:extLst>
              <a:ext uri="{FF2B5EF4-FFF2-40B4-BE49-F238E27FC236}">
                <a16:creationId xmlns:a16="http://schemas.microsoft.com/office/drawing/2014/main" id="{3AF040F7-2C65-43B0-A2C9-9E8D5298830E}"/>
              </a:ext>
            </a:extLst>
          </p:cNvPr>
          <p:cNvPicPr>
            <a:picLocks noChangeAspect="1"/>
          </p:cNvPicPr>
          <p:nvPr/>
        </p:nvPicPr>
        <p:blipFill>
          <a:blip r:embed="rId22"/>
          <a:stretch>
            <a:fillRect/>
          </a:stretch>
        </p:blipFill>
        <p:spPr>
          <a:xfrm>
            <a:off x="388056" y="4139047"/>
            <a:ext cx="3539527" cy="1820749"/>
          </a:xfrm>
          <a:prstGeom prst="rect">
            <a:avLst/>
          </a:prstGeom>
        </p:spPr>
      </p:pic>
      <p:pic>
        <p:nvPicPr>
          <p:cNvPr id="22" name="Picture 21">
            <a:extLst>
              <a:ext uri="{FF2B5EF4-FFF2-40B4-BE49-F238E27FC236}">
                <a16:creationId xmlns:a16="http://schemas.microsoft.com/office/drawing/2014/main" id="{B17B7048-DFF3-4A2B-8A37-DD002FA5F9AA}"/>
              </a:ext>
            </a:extLst>
          </p:cNvPr>
          <p:cNvPicPr>
            <a:picLocks noChangeAspect="1"/>
          </p:cNvPicPr>
          <p:nvPr/>
        </p:nvPicPr>
        <p:blipFill>
          <a:blip r:embed="rId23"/>
          <a:stretch>
            <a:fillRect/>
          </a:stretch>
        </p:blipFill>
        <p:spPr>
          <a:xfrm>
            <a:off x="4158761" y="2364696"/>
            <a:ext cx="3378576" cy="1722957"/>
          </a:xfrm>
          <a:prstGeom prst="rect">
            <a:avLst/>
          </a:prstGeom>
        </p:spPr>
      </p:pic>
      <p:pic>
        <p:nvPicPr>
          <p:cNvPr id="26" name="Picture 25">
            <a:extLst>
              <a:ext uri="{FF2B5EF4-FFF2-40B4-BE49-F238E27FC236}">
                <a16:creationId xmlns:a16="http://schemas.microsoft.com/office/drawing/2014/main" id="{96764F27-2455-4A71-A99E-996251456109}"/>
              </a:ext>
            </a:extLst>
          </p:cNvPr>
          <p:cNvPicPr>
            <a:picLocks noChangeAspect="1"/>
          </p:cNvPicPr>
          <p:nvPr/>
        </p:nvPicPr>
        <p:blipFill>
          <a:blip r:embed="rId24"/>
          <a:stretch>
            <a:fillRect/>
          </a:stretch>
        </p:blipFill>
        <p:spPr>
          <a:xfrm>
            <a:off x="372534" y="2369918"/>
            <a:ext cx="3550203" cy="1710896"/>
          </a:xfrm>
          <a:prstGeom prst="rect">
            <a:avLst/>
          </a:prstGeom>
        </p:spPr>
      </p:pic>
      <p:pic>
        <p:nvPicPr>
          <p:cNvPr id="27" name="Picture 26">
            <a:extLst>
              <a:ext uri="{FF2B5EF4-FFF2-40B4-BE49-F238E27FC236}">
                <a16:creationId xmlns:a16="http://schemas.microsoft.com/office/drawing/2014/main" id="{B1B82F5F-22B4-4434-966D-27061FCF8BE0}"/>
              </a:ext>
            </a:extLst>
          </p:cNvPr>
          <p:cNvPicPr>
            <a:picLocks noChangeAspect="1"/>
          </p:cNvPicPr>
          <p:nvPr/>
        </p:nvPicPr>
        <p:blipFill>
          <a:blip r:embed="rId25"/>
          <a:stretch>
            <a:fillRect/>
          </a:stretch>
        </p:blipFill>
        <p:spPr>
          <a:xfrm>
            <a:off x="387002" y="4136504"/>
            <a:ext cx="3535735" cy="1811177"/>
          </a:xfrm>
          <a:prstGeom prst="rect">
            <a:avLst/>
          </a:prstGeom>
        </p:spPr>
      </p:pic>
      <p:pic>
        <p:nvPicPr>
          <p:cNvPr id="23" name="Picture 22">
            <a:extLst>
              <a:ext uri="{FF2B5EF4-FFF2-40B4-BE49-F238E27FC236}">
                <a16:creationId xmlns:a16="http://schemas.microsoft.com/office/drawing/2014/main" id="{87EFA859-2E26-4357-BDF2-49344151EE54}"/>
              </a:ext>
            </a:extLst>
          </p:cNvPr>
          <p:cNvPicPr>
            <a:picLocks noChangeAspect="1"/>
          </p:cNvPicPr>
          <p:nvPr/>
        </p:nvPicPr>
        <p:blipFill>
          <a:blip r:embed="rId26"/>
          <a:stretch>
            <a:fillRect/>
          </a:stretch>
        </p:blipFill>
        <p:spPr>
          <a:xfrm>
            <a:off x="4158657" y="2365174"/>
            <a:ext cx="3406168" cy="1722058"/>
          </a:xfrm>
          <a:prstGeom prst="rect">
            <a:avLst/>
          </a:prstGeom>
        </p:spPr>
      </p:pic>
      <p:pic>
        <p:nvPicPr>
          <p:cNvPr id="25" name="Picture 24">
            <a:extLst>
              <a:ext uri="{FF2B5EF4-FFF2-40B4-BE49-F238E27FC236}">
                <a16:creationId xmlns:a16="http://schemas.microsoft.com/office/drawing/2014/main" id="{4B942575-D21B-4326-B80E-475534436890}"/>
              </a:ext>
            </a:extLst>
          </p:cNvPr>
          <p:cNvPicPr>
            <a:picLocks noChangeAspect="1"/>
          </p:cNvPicPr>
          <p:nvPr/>
        </p:nvPicPr>
        <p:blipFill>
          <a:blip r:embed="rId27"/>
          <a:stretch>
            <a:fillRect/>
          </a:stretch>
        </p:blipFill>
        <p:spPr>
          <a:xfrm>
            <a:off x="372483" y="2362505"/>
            <a:ext cx="3563771" cy="1707272"/>
          </a:xfrm>
          <a:prstGeom prst="rect">
            <a:avLst/>
          </a:prstGeom>
        </p:spPr>
      </p:pic>
      <p:pic>
        <p:nvPicPr>
          <p:cNvPr id="28" name="Picture 27">
            <a:extLst>
              <a:ext uri="{FF2B5EF4-FFF2-40B4-BE49-F238E27FC236}">
                <a16:creationId xmlns:a16="http://schemas.microsoft.com/office/drawing/2014/main" id="{129E02A3-4509-48EA-AA52-0DC6233CCAD5}"/>
              </a:ext>
            </a:extLst>
          </p:cNvPr>
          <p:cNvPicPr>
            <a:picLocks noChangeAspect="1"/>
          </p:cNvPicPr>
          <p:nvPr/>
        </p:nvPicPr>
        <p:blipFill>
          <a:blip r:embed="rId28"/>
          <a:stretch>
            <a:fillRect/>
          </a:stretch>
        </p:blipFill>
        <p:spPr>
          <a:xfrm>
            <a:off x="379383" y="4134022"/>
            <a:ext cx="3548199" cy="1825156"/>
          </a:xfrm>
          <a:prstGeom prst="rect">
            <a:avLst/>
          </a:prstGeom>
        </p:spPr>
      </p:pic>
      <p:pic>
        <p:nvPicPr>
          <p:cNvPr id="29" name="Picture 28">
            <a:extLst>
              <a:ext uri="{FF2B5EF4-FFF2-40B4-BE49-F238E27FC236}">
                <a16:creationId xmlns:a16="http://schemas.microsoft.com/office/drawing/2014/main" id="{7A32421B-4B13-404A-AAD2-03641F9FD303}"/>
              </a:ext>
            </a:extLst>
          </p:cNvPr>
          <p:cNvPicPr>
            <a:picLocks noChangeAspect="1"/>
          </p:cNvPicPr>
          <p:nvPr/>
        </p:nvPicPr>
        <p:blipFill>
          <a:blip r:embed="rId29"/>
          <a:stretch>
            <a:fillRect/>
          </a:stretch>
        </p:blipFill>
        <p:spPr>
          <a:xfrm>
            <a:off x="4190732" y="7744988"/>
            <a:ext cx="3463220" cy="1761312"/>
          </a:xfrm>
          <a:prstGeom prst="rect">
            <a:avLst/>
          </a:prstGeom>
        </p:spPr>
      </p:pic>
      <p:pic>
        <p:nvPicPr>
          <p:cNvPr id="30" name="Picture 29">
            <a:extLst>
              <a:ext uri="{FF2B5EF4-FFF2-40B4-BE49-F238E27FC236}">
                <a16:creationId xmlns:a16="http://schemas.microsoft.com/office/drawing/2014/main" id="{A21E8074-2C6A-4C95-94B5-46167C99ECDA}"/>
              </a:ext>
            </a:extLst>
          </p:cNvPr>
          <p:cNvPicPr>
            <a:picLocks noChangeAspect="1"/>
          </p:cNvPicPr>
          <p:nvPr/>
        </p:nvPicPr>
        <p:blipFill>
          <a:blip r:embed="rId30"/>
          <a:stretch>
            <a:fillRect/>
          </a:stretch>
        </p:blipFill>
        <p:spPr>
          <a:xfrm>
            <a:off x="4147563" y="2348577"/>
            <a:ext cx="3428356" cy="1748702"/>
          </a:xfrm>
          <a:prstGeom prst="rect">
            <a:avLst/>
          </a:prstGeom>
        </p:spPr>
      </p:pic>
      <p:pic>
        <p:nvPicPr>
          <p:cNvPr id="31" name="Picture 30">
            <a:extLst>
              <a:ext uri="{FF2B5EF4-FFF2-40B4-BE49-F238E27FC236}">
                <a16:creationId xmlns:a16="http://schemas.microsoft.com/office/drawing/2014/main" id="{8A7C1FF3-FD41-404C-9CA3-5223D3C24523}"/>
              </a:ext>
            </a:extLst>
          </p:cNvPr>
          <p:cNvPicPr>
            <a:picLocks noChangeAspect="1"/>
          </p:cNvPicPr>
          <p:nvPr/>
        </p:nvPicPr>
        <p:blipFill>
          <a:blip r:embed="rId31"/>
          <a:stretch>
            <a:fillRect/>
          </a:stretch>
        </p:blipFill>
        <p:spPr>
          <a:xfrm>
            <a:off x="372483" y="2358795"/>
            <a:ext cx="3563771" cy="1735257"/>
          </a:xfrm>
          <a:prstGeom prst="rect">
            <a:avLst/>
          </a:prstGeom>
        </p:spPr>
      </p:pic>
      <p:pic>
        <p:nvPicPr>
          <p:cNvPr id="32" name="Picture 31">
            <a:extLst>
              <a:ext uri="{FF2B5EF4-FFF2-40B4-BE49-F238E27FC236}">
                <a16:creationId xmlns:a16="http://schemas.microsoft.com/office/drawing/2014/main" id="{2A850124-7CC7-4538-ADED-88F37B7B97BA}"/>
              </a:ext>
            </a:extLst>
          </p:cNvPr>
          <p:cNvPicPr>
            <a:picLocks noChangeAspect="1"/>
          </p:cNvPicPr>
          <p:nvPr/>
        </p:nvPicPr>
        <p:blipFill>
          <a:blip r:embed="rId32"/>
          <a:stretch>
            <a:fillRect/>
          </a:stretch>
        </p:blipFill>
        <p:spPr>
          <a:xfrm>
            <a:off x="379383" y="4135700"/>
            <a:ext cx="3550063" cy="1820749"/>
          </a:xfrm>
          <a:prstGeom prst="rect">
            <a:avLst/>
          </a:prstGeom>
        </p:spPr>
      </p:pic>
      <p:pic>
        <p:nvPicPr>
          <p:cNvPr id="33" name="Picture 32">
            <a:extLst>
              <a:ext uri="{FF2B5EF4-FFF2-40B4-BE49-F238E27FC236}">
                <a16:creationId xmlns:a16="http://schemas.microsoft.com/office/drawing/2014/main" id="{92B7ECAA-9474-40FB-B2EB-C7709EF90C2B}"/>
              </a:ext>
            </a:extLst>
          </p:cNvPr>
          <p:cNvPicPr>
            <a:picLocks noChangeAspect="1"/>
          </p:cNvPicPr>
          <p:nvPr/>
        </p:nvPicPr>
        <p:blipFill>
          <a:blip r:embed="rId33"/>
          <a:stretch>
            <a:fillRect/>
          </a:stretch>
        </p:blipFill>
        <p:spPr>
          <a:xfrm>
            <a:off x="4146501" y="2348862"/>
            <a:ext cx="3442936" cy="1745189"/>
          </a:xfrm>
          <a:prstGeom prst="rect">
            <a:avLst/>
          </a:prstGeom>
        </p:spPr>
      </p:pic>
      <p:pic>
        <p:nvPicPr>
          <p:cNvPr id="34" name="Picture 33">
            <a:extLst>
              <a:ext uri="{FF2B5EF4-FFF2-40B4-BE49-F238E27FC236}">
                <a16:creationId xmlns:a16="http://schemas.microsoft.com/office/drawing/2014/main" id="{EB03F81C-E5EB-49D9-B1B3-4A41F3FD49B7}"/>
              </a:ext>
            </a:extLst>
          </p:cNvPr>
          <p:cNvPicPr>
            <a:picLocks noChangeAspect="1"/>
          </p:cNvPicPr>
          <p:nvPr/>
        </p:nvPicPr>
        <p:blipFill>
          <a:blip r:embed="rId34"/>
          <a:stretch>
            <a:fillRect/>
          </a:stretch>
        </p:blipFill>
        <p:spPr>
          <a:xfrm>
            <a:off x="372535" y="2351338"/>
            <a:ext cx="3570428" cy="1735894"/>
          </a:xfrm>
          <a:prstGeom prst="rect">
            <a:avLst/>
          </a:prstGeom>
        </p:spPr>
      </p:pic>
      <p:pic>
        <p:nvPicPr>
          <p:cNvPr id="35" name="Picture 34">
            <a:extLst>
              <a:ext uri="{FF2B5EF4-FFF2-40B4-BE49-F238E27FC236}">
                <a16:creationId xmlns:a16="http://schemas.microsoft.com/office/drawing/2014/main" id="{0A081FC0-5E59-4010-8D79-78745DD5A13F}"/>
              </a:ext>
            </a:extLst>
          </p:cNvPr>
          <p:cNvPicPr>
            <a:picLocks noChangeAspect="1"/>
          </p:cNvPicPr>
          <p:nvPr/>
        </p:nvPicPr>
        <p:blipFill>
          <a:blip r:embed="rId35"/>
          <a:stretch>
            <a:fillRect/>
          </a:stretch>
        </p:blipFill>
        <p:spPr>
          <a:xfrm>
            <a:off x="372483" y="4130414"/>
            <a:ext cx="3556153" cy="18260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0" y="-44825"/>
            <a:ext cx="7772400" cy="10103222"/>
          </a:xfrm>
          <a:prstGeom prst="rect">
            <a:avLst/>
          </a:prstGeom>
          <a:noFill/>
          <a:ln>
            <a:noFill/>
          </a:ln>
        </p:spPr>
      </p:pic>
      <p:pic>
        <p:nvPicPr>
          <p:cNvPr id="74" name="Google Shape;74;p14"/>
          <p:cNvPicPr preferRelativeResize="0"/>
          <p:nvPr/>
        </p:nvPicPr>
        <p:blipFill>
          <a:blip r:embed="rId4">
            <a:alphaModFix/>
          </a:blip>
          <a:stretch>
            <a:fillRect/>
          </a:stretch>
        </p:blipFill>
        <p:spPr>
          <a:xfrm>
            <a:off x="0" y="0"/>
            <a:ext cx="7772400" cy="10058400"/>
          </a:xfrm>
          <a:prstGeom prst="rect">
            <a:avLst/>
          </a:prstGeom>
          <a:noFill/>
          <a:ln>
            <a:noFill/>
          </a:ln>
        </p:spPr>
      </p:pic>
      <p:pic>
        <p:nvPicPr>
          <p:cNvPr id="75" name="Google Shape;75;p14"/>
          <p:cNvPicPr preferRelativeResize="0"/>
          <p:nvPr/>
        </p:nvPicPr>
        <p:blipFill>
          <a:blip r:embed="rId5">
            <a:alphaModFix/>
          </a:blip>
          <a:stretch>
            <a:fillRect/>
          </a:stretch>
        </p:blipFill>
        <p:spPr>
          <a:xfrm>
            <a:off x="0" y="0"/>
            <a:ext cx="7772400" cy="10058400"/>
          </a:xfrm>
          <a:prstGeom prst="rect">
            <a:avLst/>
          </a:prstGeom>
          <a:noFill/>
          <a:ln>
            <a:noFill/>
          </a:ln>
        </p:spPr>
      </p:pic>
      <p:pic>
        <p:nvPicPr>
          <p:cNvPr id="76" name="Google Shape;76;p14"/>
          <p:cNvPicPr preferRelativeResize="0"/>
          <p:nvPr/>
        </p:nvPicPr>
        <p:blipFill>
          <a:blip r:embed="rId6">
            <a:alphaModFix/>
          </a:blip>
          <a:stretch>
            <a:fillRect/>
          </a:stretch>
        </p:blipFill>
        <p:spPr>
          <a:xfrm>
            <a:off x="0" y="0"/>
            <a:ext cx="7772400" cy="10058400"/>
          </a:xfrm>
          <a:prstGeom prst="rect">
            <a:avLst/>
          </a:prstGeom>
          <a:noFill/>
          <a:ln>
            <a:noFill/>
          </a:ln>
        </p:spPr>
      </p:pic>
      <p:pic>
        <p:nvPicPr>
          <p:cNvPr id="77" name="Google Shape;77;p14"/>
          <p:cNvPicPr preferRelativeResize="0"/>
          <p:nvPr/>
        </p:nvPicPr>
        <p:blipFill>
          <a:blip r:embed="rId7">
            <a:alphaModFix/>
          </a:blip>
          <a:stretch>
            <a:fillRect/>
          </a:stretch>
        </p:blipFill>
        <p:spPr>
          <a:xfrm>
            <a:off x="0" y="0"/>
            <a:ext cx="7772400" cy="10058400"/>
          </a:xfrm>
          <a:prstGeom prst="rect">
            <a:avLst/>
          </a:prstGeom>
          <a:noFill/>
          <a:ln>
            <a:noFill/>
          </a:ln>
        </p:spPr>
      </p:pic>
      <p:pic>
        <p:nvPicPr>
          <p:cNvPr id="78" name="Google Shape;78;p14"/>
          <p:cNvPicPr preferRelativeResize="0"/>
          <p:nvPr/>
        </p:nvPicPr>
        <p:blipFill>
          <a:blip r:embed="rId8">
            <a:alphaModFix/>
          </a:blip>
          <a:stretch>
            <a:fillRect/>
          </a:stretch>
        </p:blipFill>
        <p:spPr>
          <a:xfrm>
            <a:off x="0" y="0"/>
            <a:ext cx="7772400" cy="10058400"/>
          </a:xfrm>
          <a:prstGeom prst="rect">
            <a:avLst/>
          </a:prstGeom>
          <a:noFill/>
          <a:ln>
            <a:noFill/>
          </a:ln>
        </p:spPr>
      </p:pic>
      <p:pic>
        <p:nvPicPr>
          <p:cNvPr id="79" name="Google Shape;79;p14"/>
          <p:cNvPicPr preferRelativeResize="0"/>
          <p:nvPr/>
        </p:nvPicPr>
        <p:blipFill>
          <a:blip r:embed="rId9">
            <a:alphaModFix/>
          </a:blip>
          <a:stretch>
            <a:fillRect/>
          </a:stretch>
        </p:blipFill>
        <p:spPr>
          <a:xfrm>
            <a:off x="73808" y="452972"/>
            <a:ext cx="7772400" cy="10058400"/>
          </a:xfrm>
          <a:prstGeom prst="rect">
            <a:avLst/>
          </a:prstGeom>
          <a:noFill/>
          <a:ln>
            <a:noFill/>
          </a:ln>
        </p:spPr>
      </p:pic>
      <p:sp>
        <p:nvSpPr>
          <p:cNvPr id="80" name="Google Shape;80;p14"/>
          <p:cNvSpPr txBox="1"/>
          <p:nvPr/>
        </p:nvSpPr>
        <p:spPr>
          <a:xfrm>
            <a:off x="65692" y="452969"/>
            <a:ext cx="3746700" cy="472150"/>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1000"/>
              </a:spcAft>
            </a:pPr>
            <a:r>
              <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Biden Inflation Call Echoed by Economists -- But Not Companies</a:t>
            </a:r>
          </a:p>
        </p:txBody>
      </p:sp>
      <p:sp>
        <p:nvSpPr>
          <p:cNvPr id="81" name="Google Shape;81;p14"/>
          <p:cNvSpPr txBox="1"/>
          <p:nvPr/>
        </p:nvSpPr>
        <p:spPr>
          <a:xfrm>
            <a:off x="3925021" y="430450"/>
            <a:ext cx="3913071" cy="472150"/>
          </a:xfrm>
          <a:prstGeom prst="rect">
            <a:avLst/>
          </a:prstGeom>
          <a:noFill/>
          <a:ln>
            <a:noFill/>
          </a:ln>
        </p:spPr>
        <p:txBody>
          <a:bodyPr spcFirstLastPara="1" wrap="square" lIns="91425" tIns="91425" rIns="91425" bIns="91425" anchor="t" anchorCtr="0">
            <a:spAutoFit/>
          </a:bodyPr>
          <a:lstStyle/>
          <a:p>
            <a:pPr>
              <a:lnSpc>
                <a:spcPct val="115000"/>
              </a:lnSpc>
              <a:spcAft>
                <a:spcPts val="1000"/>
              </a:spcAft>
            </a:pPr>
            <a:r>
              <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Future of ECB Stimulus Becomes Clearer Before December Meeting</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2" name="Google Shape;82;p14"/>
          <p:cNvSpPr txBox="1"/>
          <p:nvPr/>
        </p:nvSpPr>
        <p:spPr>
          <a:xfrm>
            <a:off x="186437" y="754917"/>
            <a:ext cx="3374440" cy="2330223"/>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1000"/>
              </a:spcAft>
            </a:pPr>
            <a:r>
              <a:rPr lang="en-US" sz="950" dirty="0">
                <a:effectLst/>
                <a:latin typeface="Times New Roman" panose="02020603050405020304" pitchFamily="18" charset="0"/>
                <a:ea typeface="Calibri" panose="020F0502020204030204" pitchFamily="34" charset="0"/>
                <a:cs typeface="Times New Roman" panose="02020603050405020304" pitchFamily="18" charset="0"/>
              </a:rPr>
              <a:t>“President Joe Biden’s administration, faced with the biggest surge in consumer prices in three decades, points to signs that supply-chain pressures are easing as it seeks to persuade voters that inflation will drop back to more normal levels next year. While economists largely agree with the White House, there’s limited evidence from U.S. companies that any major shift in expectations is yet underway.”</a:t>
            </a:r>
          </a:p>
          <a:p>
            <a:pPr marL="0" marR="0">
              <a:lnSpc>
                <a:spcPct val="115000"/>
              </a:lnSpc>
              <a:spcBef>
                <a:spcPts val="0"/>
              </a:spcBef>
              <a:spcAft>
                <a:spcPts val="1000"/>
              </a:spcAft>
            </a:pPr>
            <a:endParaRPr lang="en-US" sz="1800" u="sng" dirty="0">
              <a:solidFill>
                <a:srgbClr val="0000FF"/>
              </a:solidFill>
              <a:effectLst/>
              <a:latin typeface="Times New Roman" panose="02020603050405020304" pitchFamily="18" charset="0"/>
              <a:ea typeface="Calibri" panose="020F0502020204030204" pitchFamily="34" charset="0"/>
              <a:hlinkClick r:id="rId10"/>
            </a:endParaRPr>
          </a:p>
          <a:p>
            <a:pPr marL="0" marR="0">
              <a:lnSpc>
                <a:spcPct val="115000"/>
              </a:lnSpc>
              <a:spcBef>
                <a:spcPts val="0"/>
              </a:spcBef>
              <a:spcAft>
                <a:spcPts val="1000"/>
              </a:spcAft>
            </a:pPr>
            <a:r>
              <a:rPr lang="en-US" sz="750" u="sng" dirty="0">
                <a:solidFill>
                  <a:srgbClr val="0000FF"/>
                </a:solidFill>
                <a:effectLst/>
                <a:latin typeface="Times New Roman" panose="02020603050405020304" pitchFamily="18" charset="0"/>
                <a:ea typeface="Calibri" panose="020F0502020204030204" pitchFamily="34" charset="0"/>
                <a:hlinkClick r:id="rId10"/>
              </a:rPr>
              <a:t>https://www.bloomberg.com/news/articles/2021-11-26/biden-inflation-call-echoed-by-economists-but-not-companies?srnd=economics-vp&amp;sref=FmvzgEwg</a:t>
            </a:r>
            <a:r>
              <a:rPr lang="en-US" sz="750" dirty="0">
                <a:effectLst/>
                <a:latin typeface="Times New Roman" panose="02020603050405020304" pitchFamily="18" charset="0"/>
                <a:ea typeface="Calibri" panose="020F0502020204030204" pitchFamily="34" charset="0"/>
              </a:rPr>
              <a:t> </a:t>
            </a:r>
            <a:endParaRPr lang="en-US" sz="750" dirty="0">
              <a:effectLst/>
              <a:latin typeface="Calibri" panose="020F0502020204030204" pitchFamily="34" charset="0"/>
              <a:ea typeface="Calibri" panose="020F0502020204030204" pitchFamily="34" charset="0"/>
            </a:endParaRPr>
          </a:p>
        </p:txBody>
      </p:sp>
      <p:sp>
        <p:nvSpPr>
          <p:cNvPr id="83" name="Google Shape;83;p14"/>
          <p:cNvSpPr txBox="1"/>
          <p:nvPr/>
        </p:nvSpPr>
        <p:spPr>
          <a:xfrm>
            <a:off x="4166423" y="754917"/>
            <a:ext cx="3532169" cy="2312526"/>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1000"/>
              </a:spcAft>
            </a:pPr>
            <a:r>
              <a:rPr lang="en-US" sz="950" dirty="0">
                <a:effectLst/>
                <a:latin typeface="Times New Roman" panose="02020603050405020304" pitchFamily="18" charset="0"/>
                <a:ea typeface="Calibri" panose="020F0502020204030204" pitchFamily="34" charset="0"/>
                <a:cs typeface="Times New Roman" panose="02020603050405020304" pitchFamily="18" charset="0"/>
              </a:rPr>
              <a:t>“The future of European Central Bank stimulus is becoming clearer before December’s crunch meeting, with its pandemic bond-buying tool on track to be wound down as planned but stay available for reactivation if needed. That’s the emerging consensus after weeks of public debate among officials who’ll gather in three weeks in Frankfurt against a backdrop of soaring prices and the abrupt re-imposition of lockdowns in parts of the continent -- factors that are casting a shadow over the recovery in the 19-member euro area.”</a:t>
            </a:r>
          </a:p>
          <a:p>
            <a:pPr marL="0" marR="0">
              <a:lnSpc>
                <a:spcPct val="115000"/>
              </a:lnSpc>
              <a:spcBef>
                <a:spcPts val="0"/>
              </a:spcBef>
              <a:spcAft>
                <a:spcPts val="1000"/>
              </a:spcAft>
            </a:pPr>
            <a:endParaRPr lang="en-US" sz="750" u="sng" dirty="0">
              <a:solidFill>
                <a:srgbClr val="0000FF"/>
              </a:solidFill>
              <a:effectLst/>
              <a:latin typeface="Times New Roman" panose="02020603050405020304" pitchFamily="18" charset="0"/>
              <a:ea typeface="Calibri" panose="020F0502020204030204" pitchFamily="34" charset="0"/>
              <a:hlinkClick r:id="rId11"/>
            </a:endParaRPr>
          </a:p>
          <a:p>
            <a:pPr marL="0" marR="0">
              <a:lnSpc>
                <a:spcPct val="115000"/>
              </a:lnSpc>
              <a:spcBef>
                <a:spcPts val="0"/>
              </a:spcBef>
              <a:spcAft>
                <a:spcPts val="1000"/>
              </a:spcAft>
            </a:pPr>
            <a:r>
              <a:rPr lang="en-US" sz="750" u="sng" dirty="0">
                <a:solidFill>
                  <a:srgbClr val="0000FF"/>
                </a:solidFill>
                <a:effectLst/>
                <a:latin typeface="Times New Roman" panose="02020603050405020304" pitchFamily="18" charset="0"/>
                <a:ea typeface="Calibri" panose="020F0502020204030204" pitchFamily="34" charset="0"/>
                <a:hlinkClick r:id="rId11"/>
              </a:rPr>
              <a:t>https://www.bloomberg.com/news/articles/2021-11-26/ecb-crisis-tool-at-center-of-emerging-consensus-for-big-decision?srnd=economics-vp&amp;sref=FmvzgEwg</a:t>
            </a:r>
            <a:r>
              <a:rPr lang="en-US" sz="750" dirty="0">
                <a:effectLst/>
                <a:latin typeface="Times New Roman" panose="02020603050405020304" pitchFamily="18" charset="0"/>
                <a:ea typeface="Calibri" panose="020F0502020204030204" pitchFamily="34" charset="0"/>
              </a:rPr>
              <a:t> </a:t>
            </a:r>
            <a:endParaRPr lang="en-US" sz="750" dirty="0">
              <a:effectLst/>
              <a:latin typeface="Calibri" panose="020F0502020204030204" pitchFamily="34" charset="0"/>
              <a:ea typeface="Calibri" panose="020F0502020204030204" pitchFamily="34" charset="0"/>
            </a:endParaRPr>
          </a:p>
        </p:txBody>
      </p:sp>
      <p:sp>
        <p:nvSpPr>
          <p:cNvPr id="85" name="Google Shape;85;p14"/>
          <p:cNvSpPr txBox="1"/>
          <p:nvPr/>
        </p:nvSpPr>
        <p:spPr>
          <a:xfrm>
            <a:off x="4108802" y="3114170"/>
            <a:ext cx="3546438" cy="1554241"/>
          </a:xfrm>
          <a:prstGeom prst="rect">
            <a:avLst/>
          </a:prstGeom>
          <a:noFill/>
          <a:ln>
            <a:noFill/>
          </a:ln>
        </p:spPr>
        <p:txBody>
          <a:bodyPr spcFirstLastPara="1" wrap="square" lIns="91425" tIns="91425" rIns="91425" bIns="91425" anchor="t" anchorCtr="0">
            <a:spAutoFit/>
          </a:bodyPr>
          <a:lstStyle/>
          <a:p>
            <a:pPr algn="l"/>
            <a:r>
              <a:rPr lang="en-US" sz="1200" b="1" dirty="0">
                <a:latin typeface="Arial" panose="020B0604020202020204" pitchFamily="34" charset="0"/>
                <a:cs typeface="Arial" panose="020B0604020202020204" pitchFamily="34" charset="0"/>
              </a:rPr>
              <a:t>Mayberry Managed Equity Portfolio</a:t>
            </a:r>
            <a:endParaRPr lang="en-US" sz="1200" b="1" i="0" dirty="0">
              <a:solidFill>
                <a:srgbClr val="000000"/>
              </a:solidFill>
              <a:effectLst/>
              <a:latin typeface="Arial" panose="020B0604020202020204" pitchFamily="34" charset="0"/>
              <a:cs typeface="Arial" panose="020B0604020202020204" pitchFamily="34" charset="0"/>
            </a:endParaRPr>
          </a:p>
          <a:p>
            <a:pPr algn="just"/>
            <a:endParaRPr lang="en-US" sz="500" b="0" i="0" dirty="0">
              <a:solidFill>
                <a:srgbClr val="000000"/>
              </a:solidFill>
              <a:effectLst/>
              <a:latin typeface="Arial" panose="020B0604020202020204" pitchFamily="34" charset="0"/>
              <a:cs typeface="Arial" panose="020B0604020202020204" pitchFamily="34" charset="0"/>
            </a:endParaRPr>
          </a:p>
          <a:p>
            <a:pPr algn="just"/>
            <a:r>
              <a:rPr lang="en-US" sz="1200" b="0" i="0" dirty="0">
                <a:solidFill>
                  <a:srgbClr val="000000"/>
                </a:solidFill>
                <a:effectLst/>
                <a:latin typeface="Arial" panose="020B0604020202020204" pitchFamily="34" charset="0"/>
                <a:cs typeface="Arial" panose="020B0604020202020204" pitchFamily="34" charset="0"/>
              </a:rPr>
              <a:t>We offer a managed equity portfolio for both institutions and individuals. The MMEP is a full discretionary managed portfolio of a diversified group of stocks. The stocks included in the portfolio represent Mayberry’s top recommended stocks.</a:t>
            </a:r>
          </a:p>
        </p:txBody>
      </p:sp>
      <p:sp>
        <p:nvSpPr>
          <p:cNvPr id="86" name="Google Shape;86;p14"/>
          <p:cNvSpPr txBox="1"/>
          <p:nvPr/>
        </p:nvSpPr>
        <p:spPr>
          <a:xfrm>
            <a:off x="427290" y="5259246"/>
            <a:ext cx="7024985" cy="3665589"/>
          </a:xfrm>
          <a:prstGeom prst="rect">
            <a:avLst/>
          </a:prstGeom>
          <a:noFill/>
          <a:ln>
            <a:noFill/>
          </a:ln>
        </p:spPr>
        <p:txBody>
          <a:bodyPr spcFirstLastPara="1" wrap="square" lIns="91425" tIns="91425" rIns="91425" bIns="91425" anchor="t" anchorCtr="0">
            <a:spAutoFit/>
          </a:bodyPr>
          <a:lstStyle/>
          <a:p>
            <a:pPr algn="just" rtl="0"/>
            <a:r>
              <a:rPr lang="en-US" sz="870" b="1" i="0" u="none" strike="noStrike" kern="1400" baseline="0" dirty="0">
                <a:solidFill>
                  <a:srgbClr val="00487E"/>
                </a:solidFill>
                <a:latin typeface="+mn-lt"/>
              </a:rPr>
              <a:t>Analyst Certification -</a:t>
            </a:r>
            <a:r>
              <a:rPr lang="en-US" sz="870" b="0" i="0" u="none" strike="noStrike" kern="1400" baseline="0" dirty="0">
                <a:solidFill>
                  <a:srgbClr val="00487E"/>
                </a:solidFill>
                <a:latin typeface="+mn-lt"/>
              </a:rPr>
              <a:t>The views expressed in this research report accurately reflect the personal views of Mayberry Investments Limited Research Department about those issuer (s) or securities as at the date of this report. Each research analyst (s) also certify that no part of their compensation was, is, or will be, directly or indirectly, related to the specific recommendation (s) or view (s) expressed by that research analyst in this research report.</a:t>
            </a:r>
          </a:p>
          <a:p>
            <a:pPr algn="just" rtl="0"/>
            <a:endParaRPr lang="en-US" sz="870" b="0"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Company Disclosure -</a:t>
            </a:r>
            <a:r>
              <a:rPr lang="en-US" sz="870" b="0" i="0" u="none" strike="noStrike" kern="1400" baseline="0" dirty="0">
                <a:solidFill>
                  <a:srgbClr val="00487E"/>
                </a:solidFill>
                <a:latin typeface="+mn-lt"/>
              </a:rPr>
              <a:t>The information contained herein has been obtained from sources believed to be reliable, however its accuracy and completeness cannot be guaranteed. You are hereby notified that any disclosure, copying, distribution or taking any action in reliance on the contents of this information is strictly prohibited and may be unlawful. Mayberry may affect transactions or have positions in securities mentioned herein. In addition, employees of Mayberry may have positions and effect transactions in the securities mentioned herein.</a:t>
            </a:r>
          </a:p>
          <a:p>
            <a:pPr algn="just" rtl="0"/>
            <a:endParaRPr lang="en-JM" sz="870" b="1" i="0" u="none" strike="noStrike" kern="1400" baseline="0" dirty="0">
              <a:solidFill>
                <a:srgbClr val="00487E"/>
              </a:solidFill>
              <a:latin typeface="+mn-lt"/>
            </a:endParaRPr>
          </a:p>
          <a:p>
            <a:pPr algn="just" rtl="0"/>
            <a:r>
              <a:rPr lang="en-JM" sz="870" b="1" i="0" u="none" strike="noStrike" kern="1400" baseline="0" dirty="0">
                <a:solidFill>
                  <a:srgbClr val="00487E"/>
                </a:solidFill>
                <a:latin typeface="+mn-lt"/>
              </a:rPr>
              <a:t>MIL Ratings System:</a:t>
            </a:r>
          </a:p>
          <a:p>
            <a:pPr algn="just" rtl="0"/>
            <a:r>
              <a:rPr lang="en-US" sz="870" b="1" i="0" u="none" strike="noStrike" kern="1400" baseline="0" dirty="0">
                <a:solidFill>
                  <a:srgbClr val="00487E"/>
                </a:solidFill>
                <a:latin typeface="+mn-lt"/>
              </a:rPr>
              <a:t>BUY</a:t>
            </a:r>
            <a:r>
              <a:rPr lang="en-US" sz="870" b="0" i="0" u="none" strike="noStrike" kern="1400" baseline="0" dirty="0">
                <a:solidFill>
                  <a:srgbClr val="00487E"/>
                </a:solidFill>
                <a:latin typeface="+mn-lt"/>
              </a:rPr>
              <a:t>: We believe the stock is attractively valued. The company has sound or improving fundamentals that should allow it to outperform the broader market. We anticipate the stock will outperform the market over the next 12 months. The risk factors to achieving price targets are minimal.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HOLD</a:t>
            </a:r>
            <a:r>
              <a:rPr lang="en-US" sz="870" b="0" i="0" u="none" strike="noStrike" kern="1400" baseline="0" dirty="0">
                <a:solidFill>
                  <a:srgbClr val="00487E"/>
                </a:solidFill>
                <a:latin typeface="+mn-lt"/>
              </a:rPr>
              <a:t>: We believe the stock is fairly valued at the current price. The company may have issues affecting fundamentals that could take some time to resolve. Alternatively, company fundamentals may be sound, but this is fully reflected in the current stock price. The risk factors to achieving price targets are moderate. Some volatility is expected. In addition, technically it may be difficult to attain additional volume of the stock(s) at current price.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SELL</a:t>
            </a:r>
            <a:r>
              <a:rPr lang="en-US" sz="870" b="0" i="0" u="none" strike="noStrike" kern="1400" baseline="0" dirty="0">
                <a:solidFill>
                  <a:srgbClr val="00487E"/>
                </a:solidFill>
                <a:latin typeface="+mn-lt"/>
              </a:rPr>
              <a:t>: We believe the stock is overpriced relative to the soundness of the company’s fundamentals and long-term prospects.</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SPECULATIVE BUY</a:t>
            </a:r>
            <a:r>
              <a:rPr lang="en-US" sz="870" b="0" i="0" u="none" strike="noStrike" kern="1400" baseline="0" dirty="0">
                <a:solidFill>
                  <a:srgbClr val="00487E"/>
                </a:solidFill>
                <a:latin typeface="+mn-lt"/>
              </a:rPr>
              <a:t>: We believe the prospects for capital appreciation exist, however there is some level of uncertainty in revenue growth.</a:t>
            </a:r>
          </a:p>
          <a:p>
            <a:pPr algn="just" rtl="0"/>
            <a:r>
              <a:rPr lang="fr-FR" sz="870" b="0" i="0" u="none" strike="noStrike" kern="1400" baseline="0" dirty="0">
                <a:solidFill>
                  <a:srgbClr val="00487E"/>
                </a:solidFill>
                <a:latin typeface="+mn-lt"/>
              </a:rPr>
              <a:t>Source:  www.jamstockex.com, www.bloomberg.com, www.investopedia.com, www.tradewire.com</a:t>
            </a:r>
          </a:p>
          <a:p>
            <a:pPr algn="just" rtl="0"/>
            <a:endParaRPr lang="en-JM" sz="870" b="0" i="0" u="none" strike="noStrike" kern="1400" baseline="0" dirty="0">
              <a:solidFill>
                <a:srgbClr val="005594"/>
              </a:solidFill>
              <a:latin typeface="+mn-lt"/>
            </a:endParaRPr>
          </a:p>
          <a:p>
            <a:pPr marL="0" lvl="0" indent="0" algn="l" rtl="0">
              <a:spcBef>
                <a:spcPts val="0"/>
              </a:spcBef>
              <a:spcAft>
                <a:spcPts val="0"/>
              </a:spcAft>
              <a:buNone/>
            </a:pPr>
            <a:endParaRPr sz="870" dirty="0">
              <a:latin typeface="+mn-lt"/>
            </a:endParaRPr>
          </a:p>
        </p:txBody>
      </p:sp>
      <p:sp>
        <p:nvSpPr>
          <p:cNvPr id="4" name="TextBox 3">
            <a:extLst>
              <a:ext uri="{FF2B5EF4-FFF2-40B4-BE49-F238E27FC236}">
                <a16:creationId xmlns:a16="http://schemas.microsoft.com/office/drawing/2014/main" id="{F6CB01FA-62C6-43CD-BD4C-90AADA6123E1}"/>
              </a:ext>
            </a:extLst>
          </p:cNvPr>
          <p:cNvSpPr txBox="1"/>
          <p:nvPr/>
        </p:nvSpPr>
        <p:spPr>
          <a:xfrm>
            <a:off x="186437" y="4550064"/>
            <a:ext cx="3477163" cy="369809"/>
          </a:xfrm>
          <a:prstGeom prst="rect">
            <a:avLst/>
          </a:prstGeom>
          <a:noFill/>
        </p:spPr>
        <p:txBody>
          <a:bodyPr wrap="square" rtlCol="0">
            <a:spAutoFit/>
          </a:bodyPr>
          <a:lstStyle/>
          <a:p>
            <a:r>
              <a:rPr lang="en-US" sz="900" dirty="0"/>
              <a:t>The platinum portfolio has an effective maturity of 10.72 years and duration of 7.33 years. </a:t>
            </a:r>
          </a:p>
        </p:txBody>
      </p:sp>
      <p:pic>
        <p:nvPicPr>
          <p:cNvPr id="3" name="Picture 2">
            <a:extLst>
              <a:ext uri="{FF2B5EF4-FFF2-40B4-BE49-F238E27FC236}">
                <a16:creationId xmlns:a16="http://schemas.microsoft.com/office/drawing/2014/main" id="{A69A3B0E-BF87-4629-B302-6EDEA26598B7}"/>
              </a:ext>
            </a:extLst>
          </p:cNvPr>
          <p:cNvPicPr>
            <a:picLocks noChangeAspect="1"/>
          </p:cNvPicPr>
          <p:nvPr/>
        </p:nvPicPr>
        <p:blipFill>
          <a:blip r:embed="rId12"/>
          <a:stretch>
            <a:fillRect/>
          </a:stretch>
        </p:blipFill>
        <p:spPr>
          <a:xfrm>
            <a:off x="263821" y="3179807"/>
            <a:ext cx="3373577" cy="137025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D6D481819E304298929F65B22E8846" ma:contentTypeVersion="0" ma:contentTypeDescription="Create a new document." ma:contentTypeScope="" ma:versionID="7b248cbeed35d5ba890517c1e7ea96b4">
  <xsd:schema xmlns:xsd="http://www.w3.org/2001/XMLSchema" xmlns:xs="http://www.w3.org/2001/XMLSchema" xmlns:p="http://schemas.microsoft.com/office/2006/metadata/properties" targetNamespace="http://schemas.microsoft.com/office/2006/metadata/properties" ma:root="true" ma:fieldsID="07cb6b7b32ae2c5b4e540e82414bfd3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9A43C0-F6FB-48CF-8339-2BFB5DB07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76AD69E-6BED-4A33-8063-D4402FFBD9B3}">
  <ds:schemaRefs>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859E2AA8-FBF1-48CA-8044-0B9A818A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13807</TotalTime>
  <Words>1226</Words>
  <Application>Microsoft Office PowerPoint</Application>
  <PresentationFormat>Custom</PresentationFormat>
  <Paragraphs>53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Harrison</dc:creator>
  <cp:lastModifiedBy>William Berry</cp:lastModifiedBy>
  <cp:revision>1036</cp:revision>
  <dcterms:modified xsi:type="dcterms:W3CDTF">2021-11-26T20:42:02Z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0x0101007ED6D481819E304298929F65B22E8846</vt:lpwstr>
  </property>
</Properties>
</file>