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7"/>
  </p:notesMasterIdLst>
  <p:sldIdLst>
    <p:sldId id="256" r:id="rId5"/>
    <p:sldId id="257" r:id="rId6"/>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Ann William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2393" autoAdjust="0"/>
  </p:normalViewPr>
  <p:slideViewPr>
    <p:cSldViewPr snapToGrid="0">
      <p:cViewPr varScale="1">
        <p:scale>
          <a:sx n="57" d="100"/>
          <a:sy n="57" d="100"/>
        </p:scale>
        <p:origin x="2388" y="9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00009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a56d02289_0_1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a56d0228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600" cy="7226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emf"/></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hyperlink" Target="https://www.bloomberg.com/news/articles/2022-03-17/russian-payment-confusion-starts-countdown-to-bond-deadline?srnd=economics-vp&amp;sref=FmvzgEwg" TargetMode="External"/><Relationship Id="rId5" Type="http://schemas.openxmlformats.org/officeDocument/2006/relationships/image" Target="../media/image15.png"/><Relationship Id="rId10" Type="http://schemas.openxmlformats.org/officeDocument/2006/relationships/hyperlink" Target="https://www.bloomberg.com/news/articles/2022-03-16/powell-ramps-up-inflation-fight-in-economy-tough-enough-to-cope?srnd=economics-vp" TargetMode="External"/><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4" name="Picture 23">
            <a:extLst>
              <a:ext uri="{FF2B5EF4-FFF2-40B4-BE49-F238E27FC236}">
                <a16:creationId xmlns:a16="http://schemas.microsoft.com/office/drawing/2014/main" id="{91CBFB8B-63A5-4D48-9C57-CF6905CDACA2}"/>
              </a:ext>
            </a:extLst>
          </p:cNvPr>
          <p:cNvPicPr>
            <a:picLocks noChangeAspect="1"/>
          </p:cNvPicPr>
          <p:nvPr/>
        </p:nvPicPr>
        <p:blipFill>
          <a:blip r:embed="rId3"/>
          <a:stretch>
            <a:fillRect/>
          </a:stretch>
        </p:blipFill>
        <p:spPr>
          <a:xfrm>
            <a:off x="13568" y="135070"/>
            <a:ext cx="7772400" cy="9906000"/>
          </a:xfrm>
          <a:prstGeom prst="rect">
            <a:avLst/>
          </a:prstGeom>
        </p:spPr>
      </p:pic>
      <p:pic>
        <p:nvPicPr>
          <p:cNvPr id="54" name="Google Shape;54;p13"/>
          <p:cNvPicPr preferRelativeResize="0"/>
          <p:nvPr/>
        </p:nvPicPr>
        <p:blipFill>
          <a:blip r:embed="rId4">
            <a:alphaModFix/>
          </a:blip>
          <a:stretch>
            <a:fillRect/>
          </a:stretch>
        </p:blipFill>
        <p:spPr>
          <a:xfrm>
            <a:off x="0" y="-5025"/>
            <a:ext cx="7772400" cy="10058392"/>
          </a:xfrm>
          <a:prstGeom prst="rect">
            <a:avLst/>
          </a:prstGeom>
          <a:noFill/>
          <a:ln>
            <a:noFill/>
          </a:ln>
        </p:spPr>
      </p:pic>
      <p:pic>
        <p:nvPicPr>
          <p:cNvPr id="62" name="Google Shape;62;p13"/>
          <p:cNvPicPr preferRelativeResize="0"/>
          <p:nvPr/>
        </p:nvPicPr>
        <p:blipFill>
          <a:blip r:embed="rId5">
            <a:alphaModFix/>
          </a:blip>
          <a:stretch>
            <a:fillRect/>
          </a:stretch>
        </p:blipFill>
        <p:spPr>
          <a:xfrm>
            <a:off x="3857598" y="-1486321"/>
            <a:ext cx="7485882" cy="9500912"/>
          </a:xfrm>
          <a:prstGeom prst="rect">
            <a:avLst/>
          </a:prstGeom>
          <a:noFill/>
          <a:ln>
            <a:noFill/>
          </a:ln>
        </p:spPr>
      </p:pic>
      <p:pic>
        <p:nvPicPr>
          <p:cNvPr id="55" name="Google Shape;55;p13"/>
          <p:cNvPicPr preferRelativeResize="0"/>
          <p:nvPr/>
        </p:nvPicPr>
        <p:blipFill>
          <a:blip r:embed="rId6">
            <a:alphaModFix/>
          </a:blip>
          <a:stretch>
            <a:fillRect/>
          </a:stretch>
        </p:blipFill>
        <p:spPr>
          <a:xfrm>
            <a:off x="0" y="-5025"/>
            <a:ext cx="7772400" cy="10058400"/>
          </a:xfrm>
          <a:prstGeom prst="rect">
            <a:avLst/>
          </a:prstGeom>
          <a:noFill/>
          <a:ln>
            <a:noFill/>
          </a:ln>
        </p:spPr>
      </p:pic>
      <p:pic>
        <p:nvPicPr>
          <p:cNvPr id="56" name="Google Shape;56;p13"/>
          <p:cNvPicPr preferRelativeResize="0"/>
          <p:nvPr/>
        </p:nvPicPr>
        <p:blipFill>
          <a:blip r:embed="rId7">
            <a:alphaModFix/>
          </a:blip>
          <a:stretch>
            <a:fillRect/>
          </a:stretch>
        </p:blipFill>
        <p:spPr>
          <a:xfrm>
            <a:off x="0" y="0"/>
            <a:ext cx="7772400" cy="10058400"/>
          </a:xfrm>
          <a:prstGeom prst="rect">
            <a:avLst/>
          </a:prstGeom>
          <a:noFill/>
          <a:ln>
            <a:noFill/>
          </a:ln>
        </p:spPr>
      </p:pic>
      <p:sp>
        <p:nvSpPr>
          <p:cNvPr id="57" name="Google Shape;57;p13"/>
          <p:cNvSpPr txBox="1"/>
          <p:nvPr/>
        </p:nvSpPr>
        <p:spPr>
          <a:xfrm>
            <a:off x="4228375" y="149500"/>
            <a:ext cx="32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DATE : FEB 07, 2021</a:t>
            </a:r>
            <a:endParaRPr/>
          </a:p>
        </p:txBody>
      </p:sp>
      <p:pic>
        <p:nvPicPr>
          <p:cNvPr id="58" name="Google Shape;58;p13"/>
          <p:cNvPicPr preferRelativeResize="0"/>
          <p:nvPr/>
        </p:nvPicPr>
        <p:blipFill>
          <a:blip r:embed="rId8">
            <a:alphaModFix/>
          </a:blip>
          <a:stretch>
            <a:fillRect/>
          </a:stretch>
        </p:blipFill>
        <p:spPr>
          <a:xfrm>
            <a:off x="0" y="0"/>
            <a:ext cx="7772400" cy="10058400"/>
          </a:xfrm>
          <a:prstGeom prst="rect">
            <a:avLst/>
          </a:prstGeom>
          <a:noFill/>
          <a:ln>
            <a:noFill/>
          </a:ln>
        </p:spPr>
      </p:pic>
      <p:pic>
        <p:nvPicPr>
          <p:cNvPr id="59" name="Google Shape;59;p13"/>
          <p:cNvPicPr preferRelativeResize="0"/>
          <p:nvPr/>
        </p:nvPicPr>
        <p:blipFill>
          <a:blip r:embed="rId5">
            <a:alphaModFix/>
          </a:blip>
          <a:stretch>
            <a:fillRect/>
          </a:stretch>
        </p:blipFill>
        <p:spPr>
          <a:xfrm>
            <a:off x="50" y="0"/>
            <a:ext cx="7772400" cy="10058400"/>
          </a:xfrm>
          <a:prstGeom prst="rect">
            <a:avLst/>
          </a:prstGeom>
          <a:noFill/>
          <a:ln>
            <a:noFill/>
          </a:ln>
        </p:spPr>
      </p:pic>
      <p:pic>
        <p:nvPicPr>
          <p:cNvPr id="60" name="Google Shape;60;p13"/>
          <p:cNvPicPr preferRelativeResize="0"/>
          <p:nvPr/>
        </p:nvPicPr>
        <p:blipFill>
          <a:blip r:embed="rId9">
            <a:alphaModFix/>
          </a:blip>
          <a:stretch>
            <a:fillRect/>
          </a:stretch>
        </p:blipFill>
        <p:spPr>
          <a:xfrm>
            <a:off x="0" y="76200"/>
            <a:ext cx="7772400" cy="10058400"/>
          </a:xfrm>
          <a:prstGeom prst="rect">
            <a:avLst/>
          </a:prstGeom>
          <a:noFill/>
          <a:ln>
            <a:noFill/>
          </a:ln>
        </p:spPr>
      </p:pic>
      <p:pic>
        <p:nvPicPr>
          <p:cNvPr id="61" name="Google Shape;61;p13"/>
          <p:cNvPicPr preferRelativeResize="0"/>
          <p:nvPr/>
        </p:nvPicPr>
        <p:blipFill>
          <a:blip r:embed="rId10">
            <a:alphaModFix/>
          </a:blip>
          <a:stretch>
            <a:fillRect/>
          </a:stretch>
        </p:blipFill>
        <p:spPr>
          <a:xfrm>
            <a:off x="6759" y="-65430"/>
            <a:ext cx="7772400" cy="10058400"/>
          </a:xfrm>
          <a:prstGeom prst="rect">
            <a:avLst/>
          </a:prstGeom>
          <a:noFill/>
          <a:ln>
            <a:noFill/>
          </a:ln>
        </p:spPr>
      </p:pic>
      <p:pic>
        <p:nvPicPr>
          <p:cNvPr id="63" name="Google Shape;63;p13"/>
          <p:cNvPicPr preferRelativeResize="0"/>
          <p:nvPr/>
        </p:nvPicPr>
        <p:blipFill>
          <a:blip r:embed="rId11">
            <a:alphaModFix/>
          </a:blip>
          <a:stretch>
            <a:fillRect/>
          </a:stretch>
        </p:blipFill>
        <p:spPr>
          <a:xfrm>
            <a:off x="44506" y="398977"/>
            <a:ext cx="7683284" cy="9414543"/>
          </a:xfrm>
          <a:prstGeom prst="rect">
            <a:avLst/>
          </a:prstGeom>
          <a:noFill/>
          <a:ln>
            <a:noFill/>
          </a:ln>
        </p:spPr>
      </p:pic>
      <p:sp>
        <p:nvSpPr>
          <p:cNvPr id="6" name="Rectangle 5">
            <a:extLst>
              <a:ext uri="{FF2B5EF4-FFF2-40B4-BE49-F238E27FC236}">
                <a16:creationId xmlns:a16="http://schemas.microsoft.com/office/drawing/2014/main" id="{1DD1C9C4-B38A-476A-AB66-D687035E3204}"/>
              </a:ext>
            </a:extLst>
          </p:cNvPr>
          <p:cNvSpPr/>
          <p:nvPr/>
        </p:nvSpPr>
        <p:spPr>
          <a:xfrm>
            <a:off x="4258037" y="185295"/>
            <a:ext cx="1896183" cy="297027"/>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Feb. 23, 2021</a:t>
            </a:r>
          </a:p>
        </p:txBody>
      </p:sp>
      <p:sp>
        <p:nvSpPr>
          <p:cNvPr id="4" name="TextBox 3">
            <a:extLst>
              <a:ext uri="{FF2B5EF4-FFF2-40B4-BE49-F238E27FC236}">
                <a16:creationId xmlns:a16="http://schemas.microsoft.com/office/drawing/2014/main" id="{ACBD6281-06E1-4FC7-84E4-CE99B2512425}"/>
              </a:ext>
            </a:extLst>
          </p:cNvPr>
          <p:cNvSpPr txBox="1"/>
          <p:nvPr/>
        </p:nvSpPr>
        <p:spPr>
          <a:xfrm>
            <a:off x="4228374" y="4586042"/>
            <a:ext cx="3423065" cy="1338828"/>
          </a:xfrm>
          <a:prstGeom prst="rect">
            <a:avLst/>
          </a:prstGeom>
          <a:noFill/>
          <a:ln>
            <a:noFill/>
          </a:ln>
        </p:spPr>
        <p:txBody>
          <a:bodyPr wrap="square" rtlCol="0">
            <a:spAutoFit/>
          </a:bodyPr>
          <a:lstStyle/>
          <a:p>
            <a:pPr marL="0" lvl="0" indent="0" algn="just" rtl="0">
              <a:spcBef>
                <a:spcPts val="0"/>
              </a:spcBef>
              <a:spcAft>
                <a:spcPts val="0"/>
              </a:spcAft>
              <a:buNone/>
            </a:pPr>
            <a:r>
              <a:rPr lang="en-US" sz="900" dirty="0">
                <a:solidFill>
                  <a:schemeClr val="tx1"/>
                </a:solidFill>
              </a:rPr>
              <a:t>The Jamaican dollar fixed income market was liquid in today’s (March 17, 2022) trading session. The over night rate stood at 3.50 % to 3.75%, while the 30-day rate was 3.50% to 3.70%.</a:t>
            </a:r>
          </a:p>
          <a:p>
            <a:pPr marL="0" lvl="0" indent="0" algn="just" rtl="0">
              <a:spcBef>
                <a:spcPts val="0"/>
              </a:spcBef>
              <a:spcAft>
                <a:spcPts val="0"/>
              </a:spcAft>
              <a:buNone/>
            </a:pPr>
            <a:endParaRPr lang="en-US" sz="900" dirty="0">
              <a:solidFill>
                <a:schemeClr val="tx1"/>
              </a:solidFill>
              <a:highlight>
                <a:srgbClr val="FFFF00"/>
              </a:highlight>
            </a:endParaRPr>
          </a:p>
          <a:p>
            <a:pPr marL="0" lvl="0" indent="0" algn="just" rtl="0">
              <a:spcBef>
                <a:spcPts val="0"/>
              </a:spcBef>
              <a:spcAft>
                <a:spcPts val="0"/>
              </a:spcAft>
              <a:buNone/>
            </a:pPr>
            <a:r>
              <a:rPr lang="en-US" sz="900" dirty="0">
                <a:solidFill>
                  <a:schemeClr val="tx1"/>
                </a:solidFill>
              </a:rPr>
              <a:t>The US dollar fixed income market was also liquid during today’s (March 17, 2022) trading session; The overnight market rates were quoted at 1.60% to 1.80% while the 30-day market rates stood at 1.90% to 2.10%.</a:t>
            </a:r>
          </a:p>
          <a:p>
            <a:pPr marL="0" lvl="0" indent="0" algn="just" rtl="0">
              <a:spcBef>
                <a:spcPts val="0"/>
              </a:spcBef>
              <a:spcAft>
                <a:spcPts val="0"/>
              </a:spcAft>
              <a:buNone/>
            </a:pPr>
            <a:endParaRPr lang="en-US" sz="900" dirty="0"/>
          </a:p>
        </p:txBody>
      </p:sp>
      <p:sp>
        <p:nvSpPr>
          <p:cNvPr id="5" name="TextBox 4">
            <a:extLst>
              <a:ext uri="{FF2B5EF4-FFF2-40B4-BE49-F238E27FC236}">
                <a16:creationId xmlns:a16="http://schemas.microsoft.com/office/drawing/2014/main" id="{5192A73A-7D4F-44E6-9438-1D2E7CAE1AEF}"/>
              </a:ext>
            </a:extLst>
          </p:cNvPr>
          <p:cNvSpPr txBox="1"/>
          <p:nvPr/>
        </p:nvSpPr>
        <p:spPr>
          <a:xfrm>
            <a:off x="4257986" y="4119869"/>
            <a:ext cx="3311616" cy="215444"/>
          </a:xfrm>
          <a:prstGeom prst="rect">
            <a:avLst/>
          </a:prstGeom>
          <a:noFill/>
        </p:spPr>
        <p:txBody>
          <a:bodyPr wrap="square" rtlCol="0">
            <a:spAutoFit/>
          </a:bodyPr>
          <a:lstStyle/>
          <a:p>
            <a:pPr rtl="0"/>
            <a:r>
              <a:rPr lang="en-US" sz="800" b="0" i="0" u="none" strike="noStrike" kern="1400" baseline="0" dirty="0">
                <a:solidFill>
                  <a:srgbClr val="0070C0"/>
                </a:solidFill>
                <a:latin typeface="Times New Roman" panose="02020603050405020304" pitchFamily="18" charset="0"/>
              </a:rPr>
              <a:t>*Rates as at  March 16, 2022</a:t>
            </a:r>
          </a:p>
        </p:txBody>
      </p:sp>
      <p:sp>
        <p:nvSpPr>
          <p:cNvPr id="9" name="TextBox 8">
            <a:extLst>
              <a:ext uri="{FF2B5EF4-FFF2-40B4-BE49-F238E27FC236}">
                <a16:creationId xmlns:a16="http://schemas.microsoft.com/office/drawing/2014/main" id="{F93A8FC6-267B-42C2-842F-ED9AA3545C0B}"/>
              </a:ext>
            </a:extLst>
          </p:cNvPr>
          <p:cNvSpPr txBox="1"/>
          <p:nvPr/>
        </p:nvSpPr>
        <p:spPr>
          <a:xfrm>
            <a:off x="4281561" y="6345932"/>
            <a:ext cx="3318978" cy="1200329"/>
          </a:xfrm>
          <a:prstGeom prst="rect">
            <a:avLst/>
          </a:prstGeom>
          <a:noFill/>
        </p:spPr>
        <p:txBody>
          <a:bodyPr wrap="square" rtlCol="0">
            <a:spAutoFit/>
          </a:bodyPr>
          <a:lstStyle/>
          <a:p>
            <a:pPr lvl="0" algn="just">
              <a:buSzPts val="1100"/>
              <a:defRPr/>
            </a:pPr>
            <a:r>
              <a:rPr lang="en-US" sz="900" b="1" dirty="0"/>
              <a:t>CI U.S. Stock Selection Corporate Class</a:t>
            </a:r>
          </a:p>
          <a:p>
            <a:pPr lvl="0" algn="just">
              <a:buSzPts val="1100"/>
              <a:defRPr/>
            </a:pPr>
            <a:endParaRPr lang="en-US" sz="900" dirty="0"/>
          </a:p>
          <a:p>
            <a:pPr lvl="0" algn="just">
              <a:buSzPts val="1100"/>
              <a:defRPr/>
            </a:pPr>
            <a:r>
              <a:rPr lang="en-US" sz="900" dirty="0"/>
              <a:t>This fund invests primarily in equity and equity-related</a:t>
            </a:r>
          </a:p>
          <a:p>
            <a:pPr lvl="0" algn="just">
              <a:buSzPts val="1100"/>
              <a:defRPr/>
            </a:pPr>
            <a:r>
              <a:rPr lang="en-US" sz="900" dirty="0"/>
              <a:t>securities of companies in the United States. </a:t>
            </a:r>
          </a:p>
          <a:p>
            <a:pPr lvl="0" algn="just">
              <a:buSzPts val="1100"/>
              <a:defRPr/>
            </a:pPr>
            <a:endParaRPr lang="en-US" sz="900" dirty="0"/>
          </a:p>
          <a:p>
            <a:pPr lvl="0" algn="just">
              <a:buSzPts val="1100"/>
              <a:defRPr/>
            </a:pPr>
            <a:r>
              <a:rPr lang="en-US" sz="900" dirty="0"/>
              <a:t>The fund has a 3-year return of 13.40% and a 5-year return of 9.80%. The Fund also has a 10-year return of 9.60%. Rates are as at February 28, 2022.</a:t>
            </a:r>
          </a:p>
        </p:txBody>
      </p:sp>
      <p:sp>
        <p:nvSpPr>
          <p:cNvPr id="19" name="TextBox 18">
            <a:extLst>
              <a:ext uri="{FF2B5EF4-FFF2-40B4-BE49-F238E27FC236}">
                <a16:creationId xmlns:a16="http://schemas.microsoft.com/office/drawing/2014/main" id="{586B8722-8881-480F-B82E-B383F1B98B5B}"/>
              </a:ext>
            </a:extLst>
          </p:cNvPr>
          <p:cNvSpPr txBox="1"/>
          <p:nvPr/>
        </p:nvSpPr>
        <p:spPr>
          <a:xfrm>
            <a:off x="115919" y="9889867"/>
            <a:ext cx="3770229" cy="184666"/>
          </a:xfrm>
          <a:prstGeom prst="rect">
            <a:avLst/>
          </a:prstGeom>
          <a:noFill/>
        </p:spPr>
        <p:txBody>
          <a:bodyPr wrap="square" rtlCol="0">
            <a:spAutoFit/>
          </a:bodyPr>
          <a:lstStyle/>
          <a:p>
            <a:r>
              <a:rPr lang="en-US" sz="600" dirty="0">
                <a:solidFill>
                  <a:srgbClr val="0070C0"/>
                </a:solidFill>
              </a:rPr>
              <a:t>*Prices are as at  </a:t>
            </a:r>
            <a:r>
              <a:rPr lang="en-US" sz="600">
                <a:solidFill>
                  <a:srgbClr val="0070C0"/>
                </a:solidFill>
              </a:rPr>
              <a:t>March 17, </a:t>
            </a:r>
            <a:r>
              <a:rPr lang="en-US" sz="600" dirty="0">
                <a:solidFill>
                  <a:srgbClr val="0070C0"/>
                </a:solidFill>
              </a:rPr>
              <a:t>2022 *Projections are made to the company’s financial year end</a:t>
            </a:r>
          </a:p>
        </p:txBody>
      </p:sp>
      <p:sp>
        <p:nvSpPr>
          <p:cNvPr id="20" name="TextBox 19">
            <a:extLst>
              <a:ext uri="{FF2B5EF4-FFF2-40B4-BE49-F238E27FC236}">
                <a16:creationId xmlns:a16="http://schemas.microsoft.com/office/drawing/2014/main" id="{5E5B3FC2-65D4-442F-B000-698C14915F69}"/>
              </a:ext>
            </a:extLst>
          </p:cNvPr>
          <p:cNvSpPr txBox="1">
            <a:spLocks noGrp="1" noRot="1" noMove="1" noResize="1" noEditPoints="1" noAdjustHandles="1" noChangeArrowheads="1" noChangeShapeType="1"/>
          </p:cNvSpPr>
          <p:nvPr/>
        </p:nvSpPr>
        <p:spPr>
          <a:xfrm>
            <a:off x="13519" y="6323969"/>
            <a:ext cx="3844079" cy="3647152"/>
          </a:xfrm>
          <a:prstGeom prst="rect">
            <a:avLst/>
          </a:prstGeom>
          <a:noFill/>
        </p:spPr>
        <p:txBody>
          <a:bodyPr wrap="square" rtlCol="0">
            <a:spAutoFit/>
          </a:bodyPr>
          <a:lstStyle/>
          <a:p>
            <a:pPr algn="l"/>
            <a:r>
              <a:rPr lang="en-US" sz="700" b="1" u="sng" dirty="0">
                <a:latin typeface="+mn-lt"/>
              </a:rPr>
              <a:t>F</a:t>
            </a:r>
            <a:r>
              <a:rPr lang="en-US" sz="700" b="1" i="0" u="sng" dirty="0">
                <a:solidFill>
                  <a:srgbClr val="000000"/>
                </a:solidFill>
                <a:effectLst/>
                <a:latin typeface="+mn-lt"/>
              </a:rPr>
              <a:t>or six months ended  December 31, 2022 :-</a:t>
            </a:r>
          </a:p>
          <a:p>
            <a:pPr algn="l"/>
            <a:endParaRPr lang="en-US" sz="700" b="1" i="0" u="sng" dirty="0">
              <a:solidFill>
                <a:srgbClr val="000000"/>
              </a:solidFill>
              <a:effectLst/>
              <a:latin typeface="+mn-lt"/>
            </a:endParaRPr>
          </a:p>
          <a:p>
            <a:pPr algn="l"/>
            <a:r>
              <a:rPr lang="en-US" sz="700" b="0" i="0" dirty="0" err="1">
                <a:solidFill>
                  <a:srgbClr val="000000"/>
                </a:solidFill>
                <a:effectLst/>
                <a:latin typeface="+mn-lt"/>
              </a:rPr>
              <a:t>Wisynco</a:t>
            </a:r>
            <a:r>
              <a:rPr lang="en-US" sz="700" b="0" i="0" dirty="0">
                <a:solidFill>
                  <a:srgbClr val="000000"/>
                </a:solidFill>
                <a:effectLst/>
                <a:latin typeface="+mn-lt"/>
              </a:rPr>
              <a:t> Group Limited for the six months ended December 31, 2021, reported total revenue of $18.70 billion a 17% increase when compared with the $16.04 billion reported in 2021. </a:t>
            </a:r>
          </a:p>
          <a:p>
            <a:pPr algn="l"/>
            <a:endParaRPr lang="en-US" sz="700" dirty="0">
              <a:latin typeface="+mn-lt"/>
            </a:endParaRPr>
          </a:p>
          <a:p>
            <a:pPr algn="l"/>
            <a:r>
              <a:rPr lang="en-US" sz="700" b="0" i="0" dirty="0">
                <a:solidFill>
                  <a:srgbClr val="000000"/>
                </a:solidFill>
                <a:effectLst/>
                <a:latin typeface="+mn-lt"/>
              </a:rPr>
              <a:t>Cost of sales for the period amounted to $12.12 billion, up 15% relative to $10.49 billion reported for the corresponding period in 2020. </a:t>
            </a:r>
          </a:p>
          <a:p>
            <a:pPr algn="l"/>
            <a:endParaRPr lang="en-US" sz="700" dirty="0">
              <a:latin typeface="+mn-lt"/>
            </a:endParaRPr>
          </a:p>
          <a:p>
            <a:pPr algn="l"/>
            <a:r>
              <a:rPr lang="en-US" sz="700" dirty="0">
                <a:latin typeface="+mn-lt"/>
              </a:rPr>
              <a:t>G</a:t>
            </a:r>
            <a:r>
              <a:rPr lang="en-US" sz="700" b="0" i="0" dirty="0">
                <a:solidFill>
                  <a:srgbClr val="000000"/>
                </a:solidFill>
                <a:effectLst/>
                <a:latin typeface="+mn-lt"/>
              </a:rPr>
              <a:t>ross profit closed at $6.58 billion, this represents an improvement of 19% when compared to the $5.55 billion booked a year earlier. </a:t>
            </a:r>
          </a:p>
          <a:p>
            <a:pPr algn="l"/>
            <a:endParaRPr lang="en-US" sz="700" b="0" i="0" dirty="0">
              <a:solidFill>
                <a:srgbClr val="000000"/>
              </a:solidFill>
              <a:effectLst/>
              <a:latin typeface="+mn-lt"/>
            </a:endParaRPr>
          </a:p>
          <a:p>
            <a:pPr algn="l"/>
            <a:r>
              <a:rPr lang="en-US" sz="700" b="0" i="0" dirty="0">
                <a:solidFill>
                  <a:srgbClr val="000000"/>
                </a:solidFill>
                <a:effectLst/>
                <a:latin typeface="+mn-lt"/>
              </a:rPr>
              <a:t>Total expenses, for the period ended December 31, 2021, rose 10% to close at $4.12 billion (2020: $3.73 billion.</a:t>
            </a:r>
          </a:p>
          <a:p>
            <a:pPr algn="l"/>
            <a:endParaRPr lang="en-US" sz="700" dirty="0">
              <a:latin typeface="+mn-lt"/>
            </a:endParaRPr>
          </a:p>
          <a:p>
            <a:pPr algn="l"/>
            <a:r>
              <a:rPr lang="en-US" sz="700" b="0" i="0" dirty="0">
                <a:solidFill>
                  <a:srgbClr val="000000"/>
                </a:solidFill>
                <a:effectLst/>
                <a:latin typeface="+mn-lt"/>
              </a:rPr>
              <a:t>Other income for the six months fell by 9% to $71.42 million (2020: $78.11 million).</a:t>
            </a:r>
          </a:p>
          <a:p>
            <a:pPr algn="l"/>
            <a:endParaRPr lang="en-US" sz="700" b="0" i="0" dirty="0">
              <a:solidFill>
                <a:srgbClr val="000000"/>
              </a:solidFill>
              <a:effectLst/>
              <a:latin typeface="+mn-lt"/>
            </a:endParaRPr>
          </a:p>
          <a:p>
            <a:pPr algn="l"/>
            <a:r>
              <a:rPr lang="en-US" sz="700" b="0" i="0" dirty="0">
                <a:solidFill>
                  <a:srgbClr val="000000"/>
                </a:solidFill>
                <a:effectLst/>
                <a:latin typeface="+mn-lt"/>
              </a:rPr>
              <a:t>WISYNCO registered a 33% increase in operating profit to $2.53 billion (2020: $1.90 billion).</a:t>
            </a:r>
          </a:p>
          <a:p>
            <a:pPr algn="l"/>
            <a:endParaRPr lang="en-US" sz="700" b="0" i="0" dirty="0">
              <a:solidFill>
                <a:srgbClr val="000000"/>
              </a:solidFill>
              <a:effectLst/>
              <a:latin typeface="+mn-lt"/>
            </a:endParaRPr>
          </a:p>
          <a:p>
            <a:pPr algn="l"/>
            <a:r>
              <a:rPr lang="en-US" sz="700" b="0" i="0" dirty="0">
                <a:solidFill>
                  <a:srgbClr val="000000"/>
                </a:solidFill>
                <a:effectLst/>
                <a:latin typeface="+mn-lt"/>
              </a:rPr>
              <a:t>Finance income amounted to $361.02 million, up 317% from the $86.63 million reported in 2020. Finance costs fell 39% to $58.66 million, from $96.68 million in 2020. </a:t>
            </a:r>
          </a:p>
          <a:p>
            <a:pPr algn="l"/>
            <a:endParaRPr lang="en-US" sz="700" b="0" i="0" dirty="0">
              <a:solidFill>
                <a:srgbClr val="000000"/>
              </a:solidFill>
              <a:effectLst/>
              <a:latin typeface="+mn-lt"/>
            </a:endParaRPr>
          </a:p>
          <a:p>
            <a:pPr algn="l"/>
            <a:r>
              <a:rPr lang="en-US" sz="700" b="0" i="0" dirty="0">
                <a:solidFill>
                  <a:srgbClr val="000000"/>
                </a:solidFill>
                <a:effectLst/>
                <a:latin typeface="+mn-lt"/>
              </a:rPr>
              <a:t>Profit before taxation amounted to $2.83 billion, relative to $1.86 billion reported in 2020, a 52% increase year over year. Taxation for the period amounted to $700.46 million (2020: $324.48 million)</a:t>
            </a:r>
          </a:p>
          <a:p>
            <a:pPr algn="l"/>
            <a:endParaRPr lang="en-US" sz="700" b="0" i="0" dirty="0">
              <a:solidFill>
                <a:srgbClr val="000000"/>
              </a:solidFill>
              <a:effectLst/>
              <a:latin typeface="+mn-lt"/>
            </a:endParaRPr>
          </a:p>
          <a:p>
            <a:pPr algn="l"/>
            <a:r>
              <a:rPr lang="en-US" sz="700" b="0" i="0" dirty="0">
                <a:solidFill>
                  <a:srgbClr val="000000"/>
                </a:solidFill>
                <a:effectLst/>
                <a:latin typeface="+mn-lt"/>
              </a:rPr>
              <a:t>Net profit for the six months period increased 38% to $2.13 billion relative to $1.54 billion posted in 2020.Net profit attributable to shareholders closed at $2.13 billion (2020: $1.54 billion).</a:t>
            </a:r>
          </a:p>
          <a:p>
            <a:pPr algn="l"/>
            <a:endParaRPr lang="en-US" sz="700" b="0" i="0" dirty="0">
              <a:solidFill>
                <a:srgbClr val="000000"/>
              </a:solidFill>
              <a:effectLst/>
              <a:latin typeface="+mn-lt"/>
            </a:endParaRPr>
          </a:p>
          <a:p>
            <a:pPr algn="l"/>
            <a:r>
              <a:rPr lang="en-US" sz="700" b="0" i="0" dirty="0">
                <a:solidFill>
                  <a:srgbClr val="000000"/>
                </a:solidFill>
                <a:effectLst/>
                <a:latin typeface="+mn-lt"/>
              </a:rPr>
              <a:t>Earnings per share (EPS) for the quarter amounted to $0.31 (2020: $0.18), while the EPS for the six months ended December 31, 2021 was $0.57 (2020: $0.41). The twelve months trailing EPS amounted to $0.98. The number of shares used in our calculations is 3,750,000,000.</a:t>
            </a:r>
          </a:p>
        </p:txBody>
      </p:sp>
      <p:sp>
        <p:nvSpPr>
          <p:cNvPr id="2" name="Rectangle 1">
            <a:extLst>
              <a:ext uri="{FF2B5EF4-FFF2-40B4-BE49-F238E27FC236}">
                <a16:creationId xmlns:a16="http://schemas.microsoft.com/office/drawing/2014/main" id="{1BF1E2F6-3A87-4026-A940-445929FC677B}"/>
              </a:ext>
            </a:extLst>
          </p:cNvPr>
          <p:cNvSpPr/>
          <p:nvPr/>
        </p:nvSpPr>
        <p:spPr>
          <a:xfrm>
            <a:off x="4258037" y="185295"/>
            <a:ext cx="1896183" cy="297027"/>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March 17, 2022</a:t>
            </a:r>
          </a:p>
        </p:txBody>
      </p:sp>
      <p:sp>
        <p:nvSpPr>
          <p:cNvPr id="14" name="TextBox 13">
            <a:extLst>
              <a:ext uri="{FF2B5EF4-FFF2-40B4-BE49-F238E27FC236}">
                <a16:creationId xmlns:a16="http://schemas.microsoft.com/office/drawing/2014/main" id="{57F53DBC-5160-41E1-AB5C-E4361AB8C4EC}"/>
              </a:ext>
            </a:extLst>
          </p:cNvPr>
          <p:cNvSpPr txBox="1"/>
          <p:nvPr/>
        </p:nvSpPr>
        <p:spPr>
          <a:xfrm>
            <a:off x="1612348" y="6093137"/>
            <a:ext cx="2371486" cy="230832"/>
          </a:xfrm>
          <a:prstGeom prst="rect">
            <a:avLst/>
          </a:prstGeom>
          <a:noFill/>
        </p:spPr>
        <p:txBody>
          <a:bodyPr wrap="square" rtlCol="0">
            <a:spAutoFit/>
          </a:bodyPr>
          <a:lstStyle/>
          <a:p>
            <a:r>
              <a:rPr lang="en-US" sz="900" b="1" dirty="0" err="1">
                <a:solidFill>
                  <a:schemeClr val="bg1"/>
                </a:solidFill>
                <a:latin typeface="Arial" panose="020B0604020202020204" pitchFamily="34" charset="0"/>
                <a:cs typeface="Arial" panose="020B0604020202020204" pitchFamily="34" charset="0"/>
              </a:rPr>
              <a:t>Wisynco</a:t>
            </a:r>
            <a:r>
              <a:rPr lang="en-US" sz="900" b="1" dirty="0">
                <a:solidFill>
                  <a:schemeClr val="bg1"/>
                </a:solidFill>
                <a:latin typeface="Arial" panose="020B0604020202020204" pitchFamily="34" charset="0"/>
                <a:cs typeface="Arial" panose="020B0604020202020204" pitchFamily="34" charset="0"/>
              </a:rPr>
              <a:t> Group Limited (WISYNCO)</a:t>
            </a:r>
          </a:p>
        </p:txBody>
      </p:sp>
      <p:pic>
        <p:nvPicPr>
          <p:cNvPr id="16" name="Picture 15">
            <a:extLst>
              <a:ext uri="{FF2B5EF4-FFF2-40B4-BE49-F238E27FC236}">
                <a16:creationId xmlns:a16="http://schemas.microsoft.com/office/drawing/2014/main" id="{4399E215-E9EC-45FF-B888-18A8A8B41AA0}"/>
              </a:ext>
            </a:extLst>
          </p:cNvPr>
          <p:cNvPicPr>
            <a:picLocks noChangeAspect="1"/>
          </p:cNvPicPr>
          <p:nvPr/>
        </p:nvPicPr>
        <p:blipFill>
          <a:blip r:embed="rId12"/>
          <a:stretch>
            <a:fillRect/>
          </a:stretch>
        </p:blipFill>
        <p:spPr>
          <a:xfrm>
            <a:off x="4257986" y="2454492"/>
            <a:ext cx="3342553" cy="1660265"/>
          </a:xfrm>
          <a:prstGeom prst="rect">
            <a:avLst/>
          </a:prstGeom>
        </p:spPr>
      </p:pic>
      <p:pic>
        <p:nvPicPr>
          <p:cNvPr id="17" name="Picture 16">
            <a:extLst>
              <a:ext uri="{FF2B5EF4-FFF2-40B4-BE49-F238E27FC236}">
                <a16:creationId xmlns:a16="http://schemas.microsoft.com/office/drawing/2014/main" id="{479C9F32-6540-437F-9DED-61000352640B}"/>
              </a:ext>
            </a:extLst>
          </p:cNvPr>
          <p:cNvPicPr>
            <a:picLocks noChangeAspect="1"/>
          </p:cNvPicPr>
          <p:nvPr/>
        </p:nvPicPr>
        <p:blipFill>
          <a:blip r:embed="rId13"/>
          <a:stretch>
            <a:fillRect/>
          </a:stretch>
        </p:blipFill>
        <p:spPr>
          <a:xfrm>
            <a:off x="4353453" y="7724046"/>
            <a:ext cx="3154222" cy="2113524"/>
          </a:xfrm>
          <a:prstGeom prst="rect">
            <a:avLst/>
          </a:prstGeom>
        </p:spPr>
      </p:pic>
      <p:pic>
        <p:nvPicPr>
          <p:cNvPr id="18" name="Picture 17">
            <a:extLst>
              <a:ext uri="{FF2B5EF4-FFF2-40B4-BE49-F238E27FC236}">
                <a16:creationId xmlns:a16="http://schemas.microsoft.com/office/drawing/2014/main" id="{0D6CDAC4-E51A-44D7-9681-E55B86C0897F}"/>
              </a:ext>
            </a:extLst>
          </p:cNvPr>
          <p:cNvPicPr>
            <a:picLocks noChangeAspect="1"/>
          </p:cNvPicPr>
          <p:nvPr/>
        </p:nvPicPr>
        <p:blipFill>
          <a:blip r:embed="rId14"/>
          <a:stretch>
            <a:fillRect/>
          </a:stretch>
        </p:blipFill>
        <p:spPr>
          <a:xfrm>
            <a:off x="373964" y="4173628"/>
            <a:ext cx="3512183" cy="1751242"/>
          </a:xfrm>
          <a:prstGeom prst="rect">
            <a:avLst/>
          </a:prstGeom>
        </p:spPr>
      </p:pic>
      <p:pic>
        <p:nvPicPr>
          <p:cNvPr id="23" name="Picture 22">
            <a:extLst>
              <a:ext uri="{FF2B5EF4-FFF2-40B4-BE49-F238E27FC236}">
                <a16:creationId xmlns:a16="http://schemas.microsoft.com/office/drawing/2014/main" id="{4461552F-7A2E-4713-A212-6A14CAD403F0}"/>
              </a:ext>
            </a:extLst>
          </p:cNvPr>
          <p:cNvPicPr>
            <a:picLocks noChangeAspect="1"/>
          </p:cNvPicPr>
          <p:nvPr/>
        </p:nvPicPr>
        <p:blipFill>
          <a:blip r:embed="rId15"/>
          <a:stretch>
            <a:fillRect/>
          </a:stretch>
        </p:blipFill>
        <p:spPr>
          <a:xfrm>
            <a:off x="422223" y="2404956"/>
            <a:ext cx="3458897" cy="16751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4"/>
          <p:cNvPicPr preferRelativeResize="0"/>
          <p:nvPr/>
        </p:nvPicPr>
        <p:blipFill>
          <a:blip r:embed="rId3">
            <a:alphaModFix/>
          </a:blip>
          <a:stretch>
            <a:fillRect/>
          </a:stretch>
        </p:blipFill>
        <p:spPr>
          <a:xfrm>
            <a:off x="0" y="-44825"/>
            <a:ext cx="7772400" cy="10103222"/>
          </a:xfrm>
          <a:prstGeom prst="rect">
            <a:avLst/>
          </a:prstGeom>
          <a:noFill/>
          <a:ln>
            <a:noFill/>
          </a:ln>
        </p:spPr>
      </p:pic>
      <p:pic>
        <p:nvPicPr>
          <p:cNvPr id="74" name="Google Shape;74;p14"/>
          <p:cNvPicPr preferRelativeResize="0"/>
          <p:nvPr/>
        </p:nvPicPr>
        <p:blipFill>
          <a:blip r:embed="rId4">
            <a:alphaModFix/>
          </a:blip>
          <a:stretch>
            <a:fillRect/>
          </a:stretch>
        </p:blipFill>
        <p:spPr>
          <a:xfrm>
            <a:off x="0" y="0"/>
            <a:ext cx="7772400" cy="10058400"/>
          </a:xfrm>
          <a:prstGeom prst="rect">
            <a:avLst/>
          </a:prstGeom>
          <a:noFill/>
          <a:ln>
            <a:noFill/>
          </a:ln>
        </p:spPr>
      </p:pic>
      <p:pic>
        <p:nvPicPr>
          <p:cNvPr id="75" name="Google Shape;75;p14"/>
          <p:cNvPicPr preferRelativeResize="0"/>
          <p:nvPr/>
        </p:nvPicPr>
        <p:blipFill>
          <a:blip r:embed="rId5">
            <a:alphaModFix/>
          </a:blip>
          <a:stretch>
            <a:fillRect/>
          </a:stretch>
        </p:blipFill>
        <p:spPr>
          <a:xfrm>
            <a:off x="0" y="0"/>
            <a:ext cx="7772400" cy="10058400"/>
          </a:xfrm>
          <a:prstGeom prst="rect">
            <a:avLst/>
          </a:prstGeom>
          <a:noFill/>
          <a:ln>
            <a:noFill/>
          </a:ln>
        </p:spPr>
      </p:pic>
      <p:pic>
        <p:nvPicPr>
          <p:cNvPr id="76" name="Google Shape;76;p14"/>
          <p:cNvPicPr preferRelativeResize="0"/>
          <p:nvPr/>
        </p:nvPicPr>
        <p:blipFill>
          <a:blip r:embed="rId6">
            <a:alphaModFix/>
          </a:blip>
          <a:stretch>
            <a:fillRect/>
          </a:stretch>
        </p:blipFill>
        <p:spPr>
          <a:xfrm>
            <a:off x="0" y="0"/>
            <a:ext cx="7772400" cy="10058400"/>
          </a:xfrm>
          <a:prstGeom prst="rect">
            <a:avLst/>
          </a:prstGeom>
          <a:noFill/>
          <a:ln>
            <a:noFill/>
          </a:ln>
        </p:spPr>
      </p:pic>
      <p:pic>
        <p:nvPicPr>
          <p:cNvPr id="77" name="Google Shape;77;p14"/>
          <p:cNvPicPr preferRelativeResize="0"/>
          <p:nvPr/>
        </p:nvPicPr>
        <p:blipFill>
          <a:blip r:embed="rId7">
            <a:alphaModFix/>
          </a:blip>
          <a:stretch>
            <a:fillRect/>
          </a:stretch>
        </p:blipFill>
        <p:spPr>
          <a:xfrm>
            <a:off x="0" y="0"/>
            <a:ext cx="7772400" cy="10058400"/>
          </a:xfrm>
          <a:prstGeom prst="rect">
            <a:avLst/>
          </a:prstGeom>
          <a:noFill/>
          <a:ln>
            <a:noFill/>
          </a:ln>
        </p:spPr>
      </p:pic>
      <p:pic>
        <p:nvPicPr>
          <p:cNvPr id="78" name="Google Shape;78;p14"/>
          <p:cNvPicPr preferRelativeResize="0"/>
          <p:nvPr/>
        </p:nvPicPr>
        <p:blipFill>
          <a:blip r:embed="rId8">
            <a:alphaModFix/>
          </a:blip>
          <a:stretch>
            <a:fillRect/>
          </a:stretch>
        </p:blipFill>
        <p:spPr>
          <a:xfrm>
            <a:off x="0" y="0"/>
            <a:ext cx="7772400" cy="10058400"/>
          </a:xfrm>
          <a:prstGeom prst="rect">
            <a:avLst/>
          </a:prstGeom>
          <a:noFill/>
          <a:ln>
            <a:noFill/>
          </a:ln>
        </p:spPr>
      </p:pic>
      <p:pic>
        <p:nvPicPr>
          <p:cNvPr id="79" name="Google Shape;79;p14"/>
          <p:cNvPicPr preferRelativeResize="0"/>
          <p:nvPr/>
        </p:nvPicPr>
        <p:blipFill>
          <a:blip r:embed="rId9">
            <a:alphaModFix/>
          </a:blip>
          <a:stretch>
            <a:fillRect/>
          </a:stretch>
        </p:blipFill>
        <p:spPr>
          <a:xfrm>
            <a:off x="82863" y="0"/>
            <a:ext cx="7772400" cy="10058400"/>
          </a:xfrm>
          <a:prstGeom prst="rect">
            <a:avLst/>
          </a:prstGeom>
          <a:noFill/>
          <a:ln>
            <a:noFill/>
          </a:ln>
        </p:spPr>
      </p:pic>
      <p:sp>
        <p:nvSpPr>
          <p:cNvPr id="80" name="Google Shape;80;p14"/>
          <p:cNvSpPr txBox="1"/>
          <p:nvPr/>
        </p:nvSpPr>
        <p:spPr>
          <a:xfrm>
            <a:off x="-165723" y="471185"/>
            <a:ext cx="4136187" cy="323135"/>
          </a:xfrm>
          <a:prstGeom prst="rect">
            <a:avLst/>
          </a:prstGeom>
          <a:noFill/>
          <a:ln>
            <a:noFill/>
          </a:ln>
        </p:spPr>
        <p:txBody>
          <a:bodyPr spcFirstLastPara="1" wrap="square" lIns="91425" tIns="91425" rIns="91425" bIns="91425" anchor="t" anchorCtr="0">
            <a:spAutoFit/>
          </a:bodyPr>
          <a:lstStyle/>
          <a:p>
            <a:pPr lvl="0" algn="ctr"/>
            <a:r>
              <a:rPr lang="en-US" sz="900" b="1" dirty="0">
                <a:solidFill>
                  <a:srgbClr val="FFFFFF"/>
                </a:solidFill>
              </a:rPr>
              <a:t>Fed Ramps Up Inflation Fight in Economy Tough Enough to Cope</a:t>
            </a:r>
          </a:p>
        </p:txBody>
      </p:sp>
      <p:sp>
        <p:nvSpPr>
          <p:cNvPr id="81" name="Google Shape;81;p14"/>
          <p:cNvSpPr txBox="1"/>
          <p:nvPr/>
        </p:nvSpPr>
        <p:spPr>
          <a:xfrm>
            <a:off x="3748354" y="471185"/>
            <a:ext cx="4222349" cy="323135"/>
          </a:xfrm>
          <a:prstGeom prst="rect">
            <a:avLst/>
          </a:prstGeom>
          <a:noFill/>
          <a:ln>
            <a:noFill/>
          </a:ln>
        </p:spPr>
        <p:txBody>
          <a:bodyPr spcFirstLastPara="1" wrap="square" lIns="91425" tIns="91425" rIns="91425" bIns="91425" anchor="t" anchorCtr="0">
            <a:spAutoFit/>
          </a:bodyPr>
          <a:lstStyle/>
          <a:p>
            <a:pPr lvl="0" algn="ctr"/>
            <a:r>
              <a:rPr lang="en-US" sz="900" b="1" dirty="0">
                <a:solidFill>
                  <a:srgbClr val="FFFFFF"/>
                </a:solidFill>
              </a:rPr>
              <a:t>Russia’s Bond Payment Is in Limbo as Countdown to Default Begins </a:t>
            </a:r>
          </a:p>
        </p:txBody>
      </p:sp>
      <p:sp>
        <p:nvSpPr>
          <p:cNvPr id="82" name="Google Shape;82;p14"/>
          <p:cNvSpPr txBox="1"/>
          <p:nvPr/>
        </p:nvSpPr>
        <p:spPr>
          <a:xfrm>
            <a:off x="198304" y="750445"/>
            <a:ext cx="3550052" cy="2401012"/>
          </a:xfrm>
          <a:prstGeom prst="rect">
            <a:avLst/>
          </a:prstGeom>
          <a:noFill/>
          <a:ln>
            <a:noFill/>
          </a:ln>
        </p:spPr>
        <p:txBody>
          <a:bodyPr spcFirstLastPara="1" wrap="square" lIns="91425" tIns="91425" rIns="91425" bIns="91425" anchor="t" anchorCtr="0">
            <a:spAutoFit/>
          </a:bodyPr>
          <a:lstStyle/>
          <a:p>
            <a:pPr marL="0" marR="0" algn="just">
              <a:lnSpc>
                <a:spcPct val="115000"/>
              </a:lnSpc>
              <a:spcBef>
                <a:spcPts val="0"/>
              </a:spcBef>
              <a:spcAft>
                <a:spcPts val="1000"/>
              </a:spcAft>
            </a:pPr>
            <a:r>
              <a:rPr lang="en-US" sz="900" dirty="0">
                <a:effectLst/>
                <a:latin typeface="+mn-lt"/>
                <a:ea typeface="Calibri" panose="020F0502020204030204" pitchFamily="34" charset="0"/>
              </a:rPr>
              <a:t>“The Federal Reserve kicked off a campaign of interest rate hikes that’s set to be the most aggressive since the mid-2000s, as Chair Jerome Powell assured Americans that the fight against inflation won’t tip the U.S. economy into recession. After raising rates by a quarter point for the first time since 2018 and signaling six more increases this year, Powell told reporters that inflation is too high, the labor market is over-heated and price stability is a “pre-condition” for the central bank as it tackles the hottest price pressures in 40 years.”</a:t>
            </a:r>
          </a:p>
          <a:p>
            <a:pPr marL="0" marR="0" algn="just">
              <a:lnSpc>
                <a:spcPct val="115000"/>
              </a:lnSpc>
              <a:spcBef>
                <a:spcPts val="0"/>
              </a:spcBef>
              <a:spcAft>
                <a:spcPts val="1000"/>
              </a:spcAft>
            </a:pPr>
            <a:endParaRPr lang="en-US" sz="700" u="sng" dirty="0">
              <a:solidFill>
                <a:srgbClr val="0000FF"/>
              </a:solidFill>
              <a:effectLst/>
              <a:latin typeface="+mn-lt"/>
              <a:ea typeface="Calibri" panose="020F0502020204030204" pitchFamily="34" charset="0"/>
              <a:hlinkClick r:id="rId10"/>
            </a:endParaRPr>
          </a:p>
          <a:p>
            <a:pPr marL="0" marR="0" algn="just">
              <a:lnSpc>
                <a:spcPct val="115000"/>
              </a:lnSpc>
              <a:spcBef>
                <a:spcPts val="0"/>
              </a:spcBef>
              <a:spcAft>
                <a:spcPts val="1000"/>
              </a:spcAft>
            </a:pPr>
            <a:r>
              <a:rPr lang="en-US" sz="750" u="sng" dirty="0">
                <a:solidFill>
                  <a:srgbClr val="0000FF"/>
                </a:solidFill>
                <a:effectLst/>
                <a:latin typeface="+mn-lt"/>
                <a:ea typeface="Calibri" panose="020F0502020204030204" pitchFamily="34" charset="0"/>
                <a:hlinkClick r:id="rId10"/>
              </a:rPr>
              <a:t>Https://www.bloomberg.com/news/articles/2022-03-16/powell-ramps-up-inflation-fight-in-economy-tough-enough-to-cope?srnd=economics-vp</a:t>
            </a:r>
            <a:r>
              <a:rPr lang="en-US" sz="750" dirty="0">
                <a:effectLst/>
                <a:latin typeface="+mn-lt"/>
                <a:ea typeface="Calibri" panose="020F0502020204030204" pitchFamily="34" charset="0"/>
              </a:rPr>
              <a:t> </a:t>
            </a:r>
          </a:p>
        </p:txBody>
      </p:sp>
      <p:sp>
        <p:nvSpPr>
          <p:cNvPr id="83" name="Google Shape;83;p14"/>
          <p:cNvSpPr txBox="1"/>
          <p:nvPr/>
        </p:nvSpPr>
        <p:spPr>
          <a:xfrm>
            <a:off x="4024046" y="750445"/>
            <a:ext cx="3694772" cy="2427557"/>
          </a:xfrm>
          <a:prstGeom prst="rect">
            <a:avLst/>
          </a:prstGeom>
          <a:noFill/>
          <a:ln>
            <a:noFill/>
          </a:ln>
        </p:spPr>
        <p:txBody>
          <a:bodyPr spcFirstLastPara="1" wrap="square" lIns="91425" tIns="91425" rIns="91425" bIns="91425" anchor="t" anchorCtr="0">
            <a:spAutoFit/>
          </a:bodyPr>
          <a:lstStyle/>
          <a:p>
            <a:pPr marL="0" marR="0" algn="just">
              <a:lnSpc>
                <a:spcPct val="115000"/>
              </a:lnSpc>
              <a:spcBef>
                <a:spcPts val="0"/>
              </a:spcBef>
              <a:spcAft>
                <a:spcPts val="1000"/>
              </a:spcAft>
            </a:pPr>
            <a:r>
              <a:rPr lang="en-US" sz="900" dirty="0">
                <a:effectLst/>
                <a:latin typeface="+mn-lt"/>
                <a:ea typeface="Calibri" panose="020F0502020204030204" pitchFamily="34" charset="0"/>
              </a:rPr>
              <a:t>“Russia’s Finance Ministry said that it has sent payment orders for the interest on its dollar bonds to its correspondent bank, giving incremental details on a debt settlement that has come to exemplify how Moscow plans to handle its future relations with creditors. It sent the order for a $117 million coupon payment on March 14 to a correspondent bank that it didn’t identify, adding that it would issue a separate comment if the paying agent, Citibank’s London branch, has received the payment, according to an emailed statement.”</a:t>
            </a:r>
          </a:p>
          <a:p>
            <a:pPr marL="0" marR="0" algn="just">
              <a:lnSpc>
                <a:spcPct val="115000"/>
              </a:lnSpc>
              <a:spcBef>
                <a:spcPts val="0"/>
              </a:spcBef>
              <a:spcAft>
                <a:spcPts val="1000"/>
              </a:spcAft>
            </a:pPr>
            <a:endParaRPr lang="en-US" sz="1600" u="sng" dirty="0">
              <a:solidFill>
                <a:srgbClr val="0000FF"/>
              </a:solidFill>
              <a:effectLst/>
              <a:latin typeface="+mn-lt"/>
              <a:ea typeface="Calibri" panose="020F0502020204030204" pitchFamily="34" charset="0"/>
              <a:hlinkClick r:id="rId11"/>
            </a:endParaRPr>
          </a:p>
          <a:p>
            <a:pPr marL="0" marR="0" algn="just">
              <a:lnSpc>
                <a:spcPct val="115000"/>
              </a:lnSpc>
              <a:spcBef>
                <a:spcPts val="0"/>
              </a:spcBef>
              <a:spcAft>
                <a:spcPts val="1000"/>
              </a:spcAft>
            </a:pPr>
            <a:r>
              <a:rPr lang="en-US" sz="750" u="sng" dirty="0">
                <a:solidFill>
                  <a:srgbClr val="0000FF"/>
                </a:solidFill>
                <a:effectLst/>
                <a:latin typeface="+mn-lt"/>
                <a:ea typeface="Calibri" panose="020F0502020204030204" pitchFamily="34" charset="0"/>
                <a:hlinkClick r:id="rId11"/>
              </a:rPr>
              <a:t>https://www.bloomberg.com/news/articles/2022-03-17/russian-payment-confusion-starts-countdown-to-bond-deadline?srnd=economics-vp&amp;sref=FmvzgEwg</a:t>
            </a:r>
            <a:endParaRPr lang="en-US" sz="750" dirty="0">
              <a:effectLst/>
              <a:latin typeface="+mn-lt"/>
              <a:ea typeface="Calibri" panose="020F0502020204030204" pitchFamily="34" charset="0"/>
            </a:endParaRPr>
          </a:p>
        </p:txBody>
      </p:sp>
      <p:sp>
        <p:nvSpPr>
          <p:cNvPr id="85" name="Google Shape;85;p14"/>
          <p:cNvSpPr txBox="1"/>
          <p:nvPr/>
        </p:nvSpPr>
        <p:spPr>
          <a:xfrm>
            <a:off x="4171950" y="3118755"/>
            <a:ext cx="3280325" cy="1154132"/>
          </a:xfrm>
          <a:prstGeom prst="rect">
            <a:avLst/>
          </a:prstGeom>
          <a:noFill/>
          <a:ln>
            <a:noFill/>
          </a:ln>
        </p:spPr>
        <p:txBody>
          <a:bodyPr spcFirstLastPara="1" wrap="square" lIns="91425" tIns="91425" rIns="91425" bIns="91425" anchor="t" anchorCtr="0">
            <a:spAutoFit/>
          </a:bodyPr>
          <a:lstStyle/>
          <a:p>
            <a:pPr algn="l"/>
            <a:r>
              <a:rPr lang="en-US" sz="900" b="1" i="0" dirty="0">
                <a:solidFill>
                  <a:srgbClr val="000000"/>
                </a:solidFill>
                <a:effectLst/>
                <a:latin typeface="+mn-lt"/>
              </a:rPr>
              <a:t>Mayberry Managed Equity Portfolio (MMEP) </a:t>
            </a:r>
          </a:p>
          <a:p>
            <a:pPr algn="l"/>
            <a:endParaRPr lang="en-US" sz="900" b="1" i="0" dirty="0">
              <a:solidFill>
                <a:srgbClr val="000000"/>
              </a:solidFill>
              <a:effectLst/>
              <a:latin typeface="+mn-lt"/>
            </a:endParaRPr>
          </a:p>
          <a:p>
            <a:pPr algn="l"/>
            <a:r>
              <a:rPr lang="en-US" sz="900" b="0" i="0" dirty="0">
                <a:solidFill>
                  <a:srgbClr val="000000"/>
                </a:solidFill>
                <a:effectLst/>
                <a:latin typeface="+mn-lt"/>
              </a:rPr>
              <a:t>We offer a managed equity portfolio for both institutions and individuals. The MMEP is a full discretionary managed portfolio of a diversified group of stocks. The stocks included in the portfolio represent Mayberry’s top recommended stocks.</a:t>
            </a:r>
          </a:p>
        </p:txBody>
      </p:sp>
      <p:sp>
        <p:nvSpPr>
          <p:cNvPr id="86" name="Google Shape;86;p14"/>
          <p:cNvSpPr txBox="1"/>
          <p:nvPr/>
        </p:nvSpPr>
        <p:spPr>
          <a:xfrm>
            <a:off x="427290" y="5259246"/>
            <a:ext cx="7024985" cy="3665589"/>
          </a:xfrm>
          <a:prstGeom prst="rect">
            <a:avLst/>
          </a:prstGeom>
          <a:noFill/>
          <a:ln>
            <a:noFill/>
          </a:ln>
        </p:spPr>
        <p:txBody>
          <a:bodyPr spcFirstLastPara="1" wrap="square" lIns="91425" tIns="91425" rIns="91425" bIns="91425" anchor="t" anchorCtr="0">
            <a:spAutoFit/>
          </a:bodyPr>
          <a:lstStyle/>
          <a:p>
            <a:pPr algn="just" rtl="0"/>
            <a:r>
              <a:rPr lang="en-US" sz="870" b="1" i="0" u="none" strike="noStrike" kern="1400" baseline="0" dirty="0">
                <a:solidFill>
                  <a:srgbClr val="00487E"/>
                </a:solidFill>
                <a:latin typeface="+mn-lt"/>
              </a:rPr>
              <a:t>Analyst Certification -</a:t>
            </a:r>
            <a:r>
              <a:rPr lang="en-US" sz="870" b="0" i="0" u="none" strike="noStrike" kern="1400" baseline="0" dirty="0">
                <a:solidFill>
                  <a:srgbClr val="00487E"/>
                </a:solidFill>
                <a:latin typeface="+mn-lt"/>
              </a:rPr>
              <a:t>The views expressed in this research report accurately reflect the personal views of Mayberry Investments Limited Research Department about those issuer (s) or securities as at the date of this report. Each research analyst (s) also certify that no part of their compensation was, is, or will be, directly or indirectly, related to the specific recommendation (s) or view (s) expressed by that research analyst in this research report.</a:t>
            </a:r>
          </a:p>
          <a:p>
            <a:pPr algn="just" rtl="0"/>
            <a:endParaRPr lang="en-US" sz="870" b="0"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Company Disclosure -</a:t>
            </a:r>
            <a:r>
              <a:rPr lang="en-US" sz="870" b="0" i="0" u="none" strike="noStrike" kern="1400" baseline="0" dirty="0">
                <a:solidFill>
                  <a:srgbClr val="00487E"/>
                </a:solidFill>
                <a:latin typeface="+mn-lt"/>
              </a:rPr>
              <a:t>The information contained herein has been obtained from sources believed to be reliable, however its accuracy and completeness cannot be guaranteed. You are hereby notified that any disclosure, copying, distribution or taking any action in reliance on the contents of this information is strictly prohibited and may be unlawful. Mayberry may affect transactions or have positions in securities mentioned herein. In addition, employees of Mayberry may have positions and effect transactions in the securities mentioned herein.</a:t>
            </a:r>
          </a:p>
          <a:p>
            <a:pPr algn="just" rtl="0"/>
            <a:endParaRPr lang="en-JM" sz="870" b="1" i="0" u="none" strike="noStrike" kern="1400" baseline="0" dirty="0">
              <a:solidFill>
                <a:srgbClr val="00487E"/>
              </a:solidFill>
              <a:latin typeface="+mn-lt"/>
            </a:endParaRPr>
          </a:p>
          <a:p>
            <a:pPr algn="just" rtl="0"/>
            <a:r>
              <a:rPr lang="en-JM" sz="870" b="1" i="0" u="none" strike="noStrike" kern="1400" baseline="0" dirty="0">
                <a:solidFill>
                  <a:srgbClr val="00487E"/>
                </a:solidFill>
                <a:latin typeface="+mn-lt"/>
              </a:rPr>
              <a:t>MIL Ratings System:</a:t>
            </a:r>
          </a:p>
          <a:p>
            <a:pPr algn="just" rtl="0"/>
            <a:r>
              <a:rPr lang="en-US" sz="870" b="1" i="0" u="none" strike="noStrike" kern="1400" baseline="0" dirty="0">
                <a:solidFill>
                  <a:srgbClr val="00487E"/>
                </a:solidFill>
                <a:latin typeface="+mn-lt"/>
              </a:rPr>
              <a:t>BUY</a:t>
            </a:r>
            <a:r>
              <a:rPr lang="en-US" sz="870" b="0" i="0" u="none" strike="noStrike" kern="1400" baseline="0" dirty="0">
                <a:solidFill>
                  <a:srgbClr val="00487E"/>
                </a:solidFill>
                <a:latin typeface="+mn-lt"/>
              </a:rPr>
              <a:t>: We believe the stock is attractively valued. The company has sound or improving fundamentals that should allow it to outperform the broader market. We anticipate the stock will outperform the market over the next 12 months. The risk factors to achieving price targets are minimal. </a:t>
            </a:r>
          </a:p>
          <a:p>
            <a:pPr algn="just" rtl="0"/>
            <a:endParaRPr lang="en-JM" sz="870" b="1"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HOLD</a:t>
            </a:r>
            <a:r>
              <a:rPr lang="en-US" sz="870" b="0" i="0" u="none" strike="noStrike" kern="1400" baseline="0" dirty="0">
                <a:solidFill>
                  <a:srgbClr val="00487E"/>
                </a:solidFill>
                <a:latin typeface="+mn-lt"/>
              </a:rPr>
              <a:t>: We believe the stock is fairly valued at the current price. The company may have issues affecting fundamentals that could take some time to resolve. Alternatively, company fundamentals may be sound, but this is fully reflected in the current stock price. The risk factors to achieving price targets are moderate. Some volatility is expected. In addition, technically it may be difficult to attain additional volume of the stock(s) at current price. </a:t>
            </a:r>
          </a:p>
          <a:p>
            <a:pPr algn="just" rtl="0"/>
            <a:endParaRPr lang="en-JM" sz="870" b="1"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SELL</a:t>
            </a:r>
            <a:r>
              <a:rPr lang="en-US" sz="870" b="0" i="0" u="none" strike="noStrike" kern="1400" baseline="0" dirty="0">
                <a:solidFill>
                  <a:srgbClr val="00487E"/>
                </a:solidFill>
                <a:latin typeface="+mn-lt"/>
              </a:rPr>
              <a:t>: We believe the stock is overpriced relative to the soundness of the company’s fundamentals and long-term prospects.</a:t>
            </a:r>
          </a:p>
          <a:p>
            <a:pPr algn="just" rtl="0"/>
            <a:endParaRPr lang="en-JM" sz="870" b="1"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SPECULATIVE BUY</a:t>
            </a:r>
            <a:r>
              <a:rPr lang="en-US" sz="870" b="0" i="0" u="none" strike="noStrike" kern="1400" baseline="0" dirty="0">
                <a:solidFill>
                  <a:srgbClr val="00487E"/>
                </a:solidFill>
                <a:latin typeface="+mn-lt"/>
              </a:rPr>
              <a:t>: We believe the prospects for capital appreciation exist, however there is some level of uncertainty in revenue growth.</a:t>
            </a:r>
          </a:p>
          <a:p>
            <a:pPr algn="just" rtl="0"/>
            <a:r>
              <a:rPr lang="fr-FR" sz="870" b="0" i="0" u="none" strike="noStrike" kern="1400" baseline="0" dirty="0">
                <a:solidFill>
                  <a:srgbClr val="00487E"/>
                </a:solidFill>
                <a:latin typeface="+mn-lt"/>
              </a:rPr>
              <a:t>Source:  www.jamstockex.com, www.bloomberg.com, www.investopedia.com, www.tradewire.com</a:t>
            </a:r>
          </a:p>
          <a:p>
            <a:pPr algn="just" rtl="0"/>
            <a:endParaRPr lang="en-JM" sz="870" b="0" i="0" u="none" strike="noStrike" kern="1400" baseline="0" dirty="0">
              <a:solidFill>
                <a:srgbClr val="005594"/>
              </a:solidFill>
              <a:latin typeface="+mn-lt"/>
            </a:endParaRPr>
          </a:p>
          <a:p>
            <a:pPr marL="0" lvl="0" indent="0" algn="l" rtl="0">
              <a:spcBef>
                <a:spcPts val="0"/>
              </a:spcBef>
              <a:spcAft>
                <a:spcPts val="0"/>
              </a:spcAft>
              <a:buNone/>
            </a:pPr>
            <a:endParaRPr sz="870" dirty="0">
              <a:latin typeface="+mn-lt"/>
            </a:endParaRPr>
          </a:p>
        </p:txBody>
      </p:sp>
      <p:sp>
        <p:nvSpPr>
          <p:cNvPr id="4" name="TextBox 3">
            <a:extLst>
              <a:ext uri="{FF2B5EF4-FFF2-40B4-BE49-F238E27FC236}">
                <a16:creationId xmlns:a16="http://schemas.microsoft.com/office/drawing/2014/main" id="{F6CB01FA-62C6-43CD-BD4C-90AADA6123E1}"/>
              </a:ext>
            </a:extLst>
          </p:cNvPr>
          <p:cNvSpPr txBox="1"/>
          <p:nvPr/>
        </p:nvSpPr>
        <p:spPr>
          <a:xfrm>
            <a:off x="427287" y="4633059"/>
            <a:ext cx="3194873" cy="353943"/>
          </a:xfrm>
          <a:prstGeom prst="rect">
            <a:avLst/>
          </a:prstGeom>
          <a:noFill/>
        </p:spPr>
        <p:txBody>
          <a:bodyPr wrap="square" rtlCol="0">
            <a:spAutoFit/>
          </a:bodyPr>
          <a:lstStyle/>
          <a:p>
            <a:pPr algn="just"/>
            <a:r>
              <a:rPr lang="en-US" sz="850" dirty="0"/>
              <a:t>The platinum portfolio has an effective maturity of 10.42 years and duration of 6.66 years. </a:t>
            </a:r>
          </a:p>
        </p:txBody>
      </p:sp>
      <p:pic>
        <p:nvPicPr>
          <p:cNvPr id="3" name="Picture 2">
            <a:extLst>
              <a:ext uri="{FF2B5EF4-FFF2-40B4-BE49-F238E27FC236}">
                <a16:creationId xmlns:a16="http://schemas.microsoft.com/office/drawing/2014/main" id="{19237EB9-9DCB-442F-818E-F8DC38671E0E}"/>
              </a:ext>
            </a:extLst>
          </p:cNvPr>
          <p:cNvPicPr>
            <a:picLocks noChangeAspect="1"/>
          </p:cNvPicPr>
          <p:nvPr/>
        </p:nvPicPr>
        <p:blipFill>
          <a:blip r:embed="rId12"/>
          <a:stretch>
            <a:fillRect/>
          </a:stretch>
        </p:blipFill>
        <p:spPr>
          <a:xfrm>
            <a:off x="427286" y="3183126"/>
            <a:ext cx="3194873" cy="1462182"/>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D6D481819E304298929F65B22E8846" ma:contentTypeVersion="11" ma:contentTypeDescription="Create a new document." ma:contentTypeScope="" ma:versionID="1f6e6811057370427432abbd151012a6">
  <xsd:schema xmlns:xsd="http://www.w3.org/2001/XMLSchema" xmlns:xs="http://www.w3.org/2001/XMLSchema" xmlns:p="http://schemas.microsoft.com/office/2006/metadata/properties" xmlns:ns3="73dd80d5-1285-437d-bae8-3447d70a947e" xmlns:ns4="a1f686fe-86c1-4d51-8ad1-5445a941e8cc" targetNamespace="http://schemas.microsoft.com/office/2006/metadata/properties" ma:root="true" ma:fieldsID="8c83c537b674da17af28a14b2b9cb48b" ns3:_="" ns4:_="">
    <xsd:import namespace="73dd80d5-1285-437d-bae8-3447d70a947e"/>
    <xsd:import namespace="a1f686fe-86c1-4d51-8ad1-5445a941e8c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d80d5-1285-437d-bae8-3447d70a9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f686fe-86c1-4d51-8ad1-5445a941e8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78FAA1-15EE-4C0A-B876-63B66229B32D}">
  <ds:schemaRefs>
    <ds:schemaRef ds:uri="http://schemas.microsoft.com/sharepoint/v3/contenttype/forms"/>
  </ds:schemaRefs>
</ds:datastoreItem>
</file>

<file path=customXml/itemProps2.xml><?xml version="1.0" encoding="utf-8"?>
<ds:datastoreItem xmlns:ds="http://schemas.openxmlformats.org/officeDocument/2006/customXml" ds:itemID="{38CE7E75-7AD5-43E9-B2E8-1A5DAE692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dd80d5-1285-437d-bae8-3447d70a947e"/>
    <ds:schemaRef ds:uri="a1f686fe-86c1-4d51-8ad1-5445a941e8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F4B5B6-0074-42AD-B89C-365E4F538772}">
  <ds:schemaRefs>
    <ds:schemaRef ds:uri="http://schemas.microsoft.com/office/2006/documentManagement/types"/>
    <ds:schemaRef ds:uri="http://purl.org/dc/terms/"/>
    <ds:schemaRef ds:uri="http://purl.org/dc/elements/1.1/"/>
    <ds:schemaRef ds:uri="http://schemas.openxmlformats.org/package/2006/metadata/core-properties"/>
    <ds:schemaRef ds:uri="http://www.w3.org/XML/1998/namespace"/>
    <ds:schemaRef ds:uri="http://schemas.microsoft.com/office/infopath/2007/PartnerControls"/>
    <ds:schemaRef ds:uri="a1f686fe-86c1-4d51-8ad1-5445a941e8cc"/>
    <ds:schemaRef ds:uri="73dd80d5-1285-437d-bae8-3447d70a947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28636</TotalTime>
  <Words>1247</Words>
  <Application>Microsoft Office PowerPoint</Application>
  <PresentationFormat>Custom</PresentationFormat>
  <Paragraphs>61</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Times New Roman</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Harrison</dc:creator>
  <cp:lastModifiedBy>Jason Martinez</cp:lastModifiedBy>
  <cp:revision>974</cp:revision>
  <dcterms:modified xsi:type="dcterms:W3CDTF">2022-03-17T20:31:54Z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0x0101007ED6D481819E304298929F65B22E8846</vt:lpwstr>
  </property>
</Properties>
</file>