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5" r:id="rId2"/>
    <p:sldId id="310" r:id="rId3"/>
    <p:sldId id="311" r:id="rId4"/>
    <p:sldId id="313" r:id="rId5"/>
    <p:sldId id="314" r:id="rId6"/>
    <p:sldId id="315" r:id="rId7"/>
  </p:sldIdLst>
  <p:sldSz cx="12188825"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56" d="100"/>
          <a:sy n="56" d="100"/>
        </p:scale>
        <p:origin x="150"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4/8/2022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4/8/2022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4/8/2022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4/8/2022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4/8/2022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4/8/2022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4/8/2022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4/8/2022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4/8/2022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ia.gov/petroleum/weekly/propane.php"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1905000"/>
            <a:ext cx="8229600" cy="2895600"/>
          </a:xfrm>
        </p:spPr>
        <p:txBody>
          <a:bodyPr/>
          <a:lstStyle/>
          <a:p>
            <a:r>
              <a:rPr lang="en-US" dirty="0"/>
              <a:t>Gas Price Movement </a:t>
            </a:r>
          </a:p>
        </p:txBody>
      </p:sp>
      <p:sp>
        <p:nvSpPr>
          <p:cNvPr id="4" name="Subtitle 3"/>
          <p:cNvSpPr>
            <a:spLocks noGrp="1"/>
          </p:cNvSpPr>
          <p:nvPr>
            <p:ph type="subTitle" idx="1"/>
          </p:nvPr>
        </p:nvSpPr>
        <p:spPr/>
        <p:txBody>
          <a:bodyPr/>
          <a:lstStyle/>
          <a:p>
            <a:r>
              <a:rPr lang="it-IT" cap="none" dirty="0"/>
              <a:t>April 7, 2022</a:t>
            </a:r>
          </a:p>
        </p:txBody>
      </p:sp>
      <p:pic>
        <p:nvPicPr>
          <p:cNvPr id="2" name="Picture 1">
            <a:extLst>
              <a:ext uri="{FF2B5EF4-FFF2-40B4-BE49-F238E27FC236}">
                <a16:creationId xmlns:a16="http://schemas.microsoft.com/office/drawing/2014/main" id="{9F8DD9FC-4AA6-4E14-AD6D-0E29A278BD14}"/>
              </a:ext>
            </a:extLst>
          </p:cNvPr>
          <p:cNvPicPr>
            <a:picLocks noChangeAspect="1"/>
          </p:cNvPicPr>
          <p:nvPr/>
        </p:nvPicPr>
        <p:blipFill>
          <a:blip r:embed="rId2"/>
          <a:stretch>
            <a:fillRect/>
          </a:stretch>
        </p:blipFill>
        <p:spPr>
          <a:xfrm>
            <a:off x="150812" y="76200"/>
            <a:ext cx="8756374"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4176" y="1037335"/>
            <a:ext cx="4350520" cy="662605"/>
          </a:xfrm>
        </p:spPr>
        <p:txBody>
          <a:bodyPr/>
          <a:lstStyle/>
          <a:p>
            <a:r>
              <a:rPr lang="en-US" b="1" dirty="0" err="1">
                <a:latin typeface="Calibri" panose="020F0502020204030204" pitchFamily="34" charset="0"/>
                <a:cs typeface="Calibri" panose="020F0502020204030204" pitchFamily="34" charset="0"/>
              </a:rPr>
              <a:t>Petrojam</a:t>
            </a:r>
            <a:r>
              <a:rPr lang="en-US" b="1" dirty="0">
                <a:latin typeface="Calibri" panose="020F0502020204030204" pitchFamily="34" charset="0"/>
                <a:cs typeface="Calibri" panose="020F0502020204030204" pitchFamily="34" charset="0"/>
              </a:rPr>
              <a:t> prices</a:t>
            </a:r>
          </a:p>
        </p:txBody>
      </p:sp>
      <p:sp>
        <p:nvSpPr>
          <p:cNvPr id="14" name="Content Placeholder 13"/>
          <p:cNvSpPr>
            <a:spLocks noGrp="1"/>
          </p:cNvSpPr>
          <p:nvPr>
            <p:ph idx="1"/>
          </p:nvPr>
        </p:nvSpPr>
        <p:spPr>
          <a:xfrm>
            <a:off x="1157904" y="1828799"/>
            <a:ext cx="6155708" cy="4174431"/>
          </a:xfrm>
        </p:spPr>
        <p:txBody>
          <a:bodyPr>
            <a:normAutofit/>
          </a:bodyPr>
          <a:lstStyle/>
          <a:p>
            <a:r>
              <a:rPr lang="en-US" sz="1800" dirty="0">
                <a:latin typeface="Calibri" panose="020F0502020204030204" pitchFamily="34" charset="0"/>
                <a:cs typeface="Calibri" panose="020F0502020204030204" pitchFamily="34" charset="0"/>
              </a:rPr>
              <a:t>87 Octane prices decreased by 0.13% (JMD$0.25) this week to JMD$191.08. The gas price opened the year 2022 at J$167.42 and increased by JMD$23.66 year to date.</a:t>
            </a:r>
          </a:p>
          <a:p>
            <a:r>
              <a:rPr lang="en-US" sz="1800" dirty="0">
                <a:latin typeface="Calibri" panose="020F0502020204030204" pitchFamily="34" charset="0"/>
                <a:cs typeface="Calibri" panose="020F0502020204030204" pitchFamily="34" charset="0"/>
              </a:rPr>
              <a:t>90 Octane price decreased by 0.13% (JMD$0.25) this week to JMD$196.10. The gas price open the year 2022 at JMD$172.88 and rose by JMD$23.22 year to date.</a:t>
            </a:r>
          </a:p>
          <a:p>
            <a:r>
              <a:rPr lang="en-US" sz="1800" dirty="0">
                <a:latin typeface="Calibri" panose="020F0502020204030204" pitchFamily="34" charset="0"/>
                <a:cs typeface="Calibri" panose="020F0502020204030204" pitchFamily="34" charset="0"/>
              </a:rPr>
              <a:t>Diesel price decreased by 0.13% (JMD$0.25) this week to JMD$196.70. The gas price open the year 2022 at JMD$162.42 and increased by JMD$34.28 year to date.</a:t>
            </a:r>
          </a:p>
        </p:txBody>
      </p:sp>
      <p:pic>
        <p:nvPicPr>
          <p:cNvPr id="2" name="Picture 1">
            <a:extLst>
              <a:ext uri="{FF2B5EF4-FFF2-40B4-BE49-F238E27FC236}">
                <a16:creationId xmlns:a16="http://schemas.microsoft.com/office/drawing/2014/main" id="{2BF01082-E8E4-4DBB-BA81-6B21A7F362FF}"/>
              </a:ext>
            </a:extLst>
          </p:cNvPr>
          <p:cNvPicPr>
            <a:picLocks noChangeAspect="1"/>
          </p:cNvPicPr>
          <p:nvPr/>
        </p:nvPicPr>
        <p:blipFill>
          <a:blip r:embed="rId2"/>
          <a:stretch>
            <a:fillRect/>
          </a:stretch>
        </p:blipFill>
        <p:spPr>
          <a:xfrm>
            <a:off x="0" y="381000"/>
            <a:ext cx="1109568" cy="987638"/>
          </a:xfrm>
          <a:prstGeom prst="rect">
            <a:avLst/>
          </a:prstGeom>
        </p:spPr>
      </p:pic>
      <p:pic>
        <p:nvPicPr>
          <p:cNvPr id="3" name="Picture 2">
            <a:extLst>
              <a:ext uri="{FF2B5EF4-FFF2-40B4-BE49-F238E27FC236}">
                <a16:creationId xmlns:a16="http://schemas.microsoft.com/office/drawing/2014/main" id="{E5ABF89B-956B-4E26-943E-02B68E702124}"/>
              </a:ext>
            </a:extLst>
          </p:cNvPr>
          <p:cNvPicPr>
            <a:picLocks noChangeAspect="1"/>
          </p:cNvPicPr>
          <p:nvPr/>
        </p:nvPicPr>
        <p:blipFill>
          <a:blip r:embed="rId3"/>
          <a:stretch>
            <a:fillRect/>
          </a:stretch>
        </p:blipFill>
        <p:spPr>
          <a:xfrm>
            <a:off x="304608" y="1368638"/>
            <a:ext cx="523772" cy="3203362"/>
          </a:xfrm>
          <a:prstGeom prst="rect">
            <a:avLst/>
          </a:prstGeom>
        </p:spPr>
      </p:pic>
      <p:sp>
        <p:nvSpPr>
          <p:cNvPr id="4" name="TextBox 3">
            <a:extLst>
              <a:ext uri="{FF2B5EF4-FFF2-40B4-BE49-F238E27FC236}">
                <a16:creationId xmlns:a16="http://schemas.microsoft.com/office/drawing/2014/main" id="{2AB89E45-F6DB-465D-9AA2-3089E28A5D66}"/>
              </a:ext>
            </a:extLst>
          </p:cNvPr>
          <p:cNvSpPr txBox="1"/>
          <p:nvPr/>
        </p:nvSpPr>
        <p:spPr>
          <a:xfrm>
            <a:off x="366715" y="1368639"/>
            <a:ext cx="461665" cy="3203361"/>
          </a:xfrm>
          <a:prstGeom prst="rect">
            <a:avLst/>
          </a:prstGeom>
          <a:noFill/>
        </p:spPr>
        <p:txBody>
          <a:bodyPr vert="vert" wrap="square" rtlCol="0">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8" name="Straight Connector 7">
            <a:extLst>
              <a:ext uri="{FF2B5EF4-FFF2-40B4-BE49-F238E27FC236}">
                <a16:creationId xmlns:a16="http://schemas.microsoft.com/office/drawing/2014/main" id="{C7A7327B-4971-45B3-B36B-35F21C88A8CE}"/>
              </a:ext>
            </a:extLst>
          </p:cNvPr>
          <p:cNvCxnSpPr>
            <a:cxnSpLocks/>
          </p:cNvCxnSpPr>
          <p:nvPr/>
        </p:nvCxnSpPr>
        <p:spPr>
          <a:xfrm>
            <a:off x="1414176" y="1683375"/>
            <a:ext cx="3276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FBF706B-D2F5-4057-B8BF-2BB0F7B49853}"/>
              </a:ext>
            </a:extLst>
          </p:cNvPr>
          <p:cNvPicPr>
            <a:picLocks noChangeAspect="1"/>
          </p:cNvPicPr>
          <p:nvPr/>
        </p:nvPicPr>
        <p:blipFill>
          <a:blip r:embed="rId4"/>
          <a:stretch>
            <a:fillRect/>
          </a:stretch>
        </p:blipFill>
        <p:spPr>
          <a:xfrm>
            <a:off x="8287078" y="1905000"/>
            <a:ext cx="3619500" cy="2374900"/>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89789" y="419863"/>
            <a:ext cx="4719362" cy="735232"/>
          </a:xfrm>
        </p:spPr>
        <p:txBody>
          <a:bodyPr/>
          <a:lstStyle/>
          <a:p>
            <a:r>
              <a:rPr lang="en-US" b="1" dirty="0">
                <a:latin typeface="Calibri" panose="020F0502020204030204" pitchFamily="34" charset="0"/>
                <a:cs typeface="Calibri" panose="020F0502020204030204" pitchFamily="34" charset="0"/>
              </a:rPr>
              <a:t>Brent Oil</a:t>
            </a:r>
          </a:p>
        </p:txBody>
      </p:sp>
      <p:pic>
        <p:nvPicPr>
          <p:cNvPr id="4" name="Graphic 3">
            <a:extLst>
              <a:ext uri="{FF2B5EF4-FFF2-40B4-BE49-F238E27FC236}">
                <a16:creationId xmlns:a16="http://schemas.microsoft.com/office/drawing/2014/main" id="{ECA68858-ED58-4F26-85D0-E84E0D8A5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 y="774725"/>
            <a:ext cx="1111291" cy="987814"/>
          </a:xfrm>
          <a:prstGeom prst="rect">
            <a:avLst/>
          </a:prstGeom>
        </p:spPr>
      </p:pic>
      <p:pic>
        <p:nvPicPr>
          <p:cNvPr id="2" name="Picture 1">
            <a:extLst>
              <a:ext uri="{FF2B5EF4-FFF2-40B4-BE49-F238E27FC236}">
                <a16:creationId xmlns:a16="http://schemas.microsoft.com/office/drawing/2014/main" id="{042738BC-45D0-42E7-8D34-5755AEAC4064}"/>
              </a:ext>
            </a:extLst>
          </p:cNvPr>
          <p:cNvPicPr>
            <a:picLocks noChangeAspect="1"/>
          </p:cNvPicPr>
          <p:nvPr/>
        </p:nvPicPr>
        <p:blipFill>
          <a:blip r:embed="rId4"/>
          <a:stretch>
            <a:fillRect/>
          </a:stretch>
        </p:blipFill>
        <p:spPr>
          <a:xfrm>
            <a:off x="343727" y="1752600"/>
            <a:ext cx="510828" cy="3124200"/>
          </a:xfrm>
          <a:prstGeom prst="rect">
            <a:avLst/>
          </a:prstGeom>
        </p:spPr>
      </p:pic>
      <p:sp>
        <p:nvSpPr>
          <p:cNvPr id="7" name="TextBox 6">
            <a:extLst>
              <a:ext uri="{FF2B5EF4-FFF2-40B4-BE49-F238E27FC236}">
                <a16:creationId xmlns:a16="http://schemas.microsoft.com/office/drawing/2014/main" id="{2EEBA8FB-0AA4-4104-8AFF-E427EE428F31}"/>
              </a:ext>
            </a:extLst>
          </p:cNvPr>
          <p:cNvSpPr txBox="1"/>
          <p:nvPr/>
        </p:nvSpPr>
        <p:spPr>
          <a:xfrm rot="5400000">
            <a:off x="-2003255" y="4180269"/>
            <a:ext cx="5204792"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sp>
        <p:nvSpPr>
          <p:cNvPr id="8" name="Content Placeholder 7">
            <a:extLst>
              <a:ext uri="{FF2B5EF4-FFF2-40B4-BE49-F238E27FC236}">
                <a16:creationId xmlns:a16="http://schemas.microsoft.com/office/drawing/2014/main" id="{1603D576-ADA4-4D41-B5E4-6385DFE13800}"/>
              </a:ext>
            </a:extLst>
          </p:cNvPr>
          <p:cNvSpPr>
            <a:spLocks noGrp="1"/>
          </p:cNvSpPr>
          <p:nvPr>
            <p:ph idx="1"/>
          </p:nvPr>
        </p:nvSpPr>
        <p:spPr>
          <a:xfrm>
            <a:off x="1827212" y="1146234"/>
            <a:ext cx="9677400" cy="984324"/>
          </a:xfrm>
        </p:spPr>
        <p:txBody>
          <a:bodyPr>
            <a:normAutofit/>
          </a:bodyPr>
          <a:lstStyle/>
          <a:p>
            <a:pPr marL="0" indent="0">
              <a:lnSpc>
                <a:spcPct val="100000"/>
              </a:lnSpc>
              <a:buNone/>
            </a:pPr>
            <a:r>
              <a:rPr lang="en-US" sz="1800" dirty="0">
                <a:latin typeface="Calibri" panose="020F0502020204030204" pitchFamily="34" charset="0"/>
                <a:cs typeface="Calibri" panose="020F0502020204030204" pitchFamily="34" charset="0"/>
              </a:rPr>
              <a:t>Brent oil prices  decreased by 5.22% or US$5.57 relative to the prior week. Oil traded on April 7, 2022, at US$101.09 per barrel relative to US$106.66 on March 31, 2021. Brent oil opened 2022 year at US$78.98 per barrel and has increased by US$22.110 (27.99%) year to date.</a:t>
            </a:r>
          </a:p>
        </p:txBody>
      </p:sp>
      <p:cxnSp>
        <p:nvCxnSpPr>
          <p:cNvPr id="10" name="Straight Connector 9">
            <a:extLst>
              <a:ext uri="{FF2B5EF4-FFF2-40B4-BE49-F238E27FC236}">
                <a16:creationId xmlns:a16="http://schemas.microsoft.com/office/drawing/2014/main" id="{C42AD8CC-5B5C-46D4-87E0-E806A3D1089D}"/>
              </a:ext>
            </a:extLst>
          </p:cNvPr>
          <p:cNvCxnSpPr>
            <a:cxnSpLocks/>
          </p:cNvCxnSpPr>
          <p:nvPr/>
        </p:nvCxnSpPr>
        <p:spPr>
          <a:xfrm>
            <a:off x="1827212" y="1066800"/>
            <a:ext cx="18288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F16704D-BA71-4C81-9F37-8CD8EC693737}"/>
              </a:ext>
            </a:extLst>
          </p:cNvPr>
          <p:cNvPicPr>
            <a:picLocks noChangeAspect="1"/>
          </p:cNvPicPr>
          <p:nvPr/>
        </p:nvPicPr>
        <p:blipFill>
          <a:blip r:embed="rId5"/>
          <a:stretch>
            <a:fillRect/>
          </a:stretch>
        </p:blipFill>
        <p:spPr>
          <a:xfrm>
            <a:off x="1897349" y="2209991"/>
            <a:ext cx="9023604" cy="4351020"/>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57200"/>
            <a:ext cx="5181599" cy="987635"/>
          </a:xfrm>
        </p:spPr>
        <p:txBody>
          <a:bodyPr>
            <a:normAutofit/>
          </a:bodyPr>
          <a:lstStyle/>
          <a:p>
            <a:r>
              <a:rPr lang="en-US" b="1" dirty="0">
                <a:latin typeface="Calibri" panose="020F0502020204030204" pitchFamily="34" charset="0"/>
                <a:cs typeface="Calibri" panose="020F0502020204030204" pitchFamily="34" charset="0"/>
              </a:rPr>
              <a:t>This Week in Petroleum</a:t>
            </a:r>
          </a:p>
        </p:txBody>
      </p:sp>
      <p:sp>
        <p:nvSpPr>
          <p:cNvPr id="3" name="Content Placeholder 2"/>
          <p:cNvSpPr>
            <a:spLocks noGrp="1"/>
          </p:cNvSpPr>
          <p:nvPr>
            <p:ph sz="half" idx="1"/>
          </p:nvPr>
        </p:nvSpPr>
        <p:spPr>
          <a:xfrm>
            <a:off x="1470991" y="1714612"/>
            <a:ext cx="10109821" cy="4914788"/>
          </a:xfrm>
        </p:spPr>
        <p:txBody>
          <a:bodyPr>
            <a:normAutofit/>
          </a:bodyPr>
          <a:lstStyle/>
          <a:p>
            <a:pPr marL="0" indent="0">
              <a:buNone/>
            </a:pPr>
            <a:r>
              <a:rPr lang="en-US" sz="2000" b="1" u="sng" dirty="0">
                <a:latin typeface="Calibri" panose="020F0502020204030204" pitchFamily="34" charset="0"/>
                <a:cs typeface="Calibri" panose="020F0502020204030204" pitchFamily="34" charset="0"/>
              </a:rPr>
              <a:t>U.S. average regular gasoline and diesel prices decrease</a:t>
            </a:r>
          </a:p>
          <a:p>
            <a:pPr marL="0" indent="0">
              <a:lnSpc>
                <a:spcPct val="120000"/>
              </a:lnSpc>
              <a:buNone/>
            </a:pPr>
            <a:r>
              <a:rPr lang="en-US" sz="1800" dirty="0">
                <a:latin typeface="Calibri" panose="020F0502020204030204" pitchFamily="34" charset="0"/>
                <a:cs typeface="Calibri" panose="020F0502020204030204" pitchFamily="34" charset="0"/>
              </a:rPr>
              <a:t>On April 4, 2022, the U.S. average regular gasoline retail price decreased by nearly 6 cent, to $4.17 per gallon on, $1.31 higher than a year ago. The East Coast price decreased by less than 5 cents to $4.05 per gallon and the Gulf Coast price decreased by less than 7 cents to $3.82 per gallon. The West Coast price decreased by less than 5 cents to $5.22 per gallon, The Midwest price  decreased by nearly 8 cents to $3.97 per gallon, and the Rocky Mountain price decreased by nearly 2 cents to $4.14 per gallon. </a:t>
            </a:r>
          </a:p>
          <a:p>
            <a:pPr marL="0" indent="0">
              <a:lnSpc>
                <a:spcPct val="120000"/>
              </a:lnSpc>
              <a:buNone/>
            </a:pPr>
            <a:r>
              <a:rPr lang="en-US" sz="1800" dirty="0">
                <a:latin typeface="Calibri" panose="020F0502020204030204" pitchFamily="34" charset="0"/>
                <a:cs typeface="Calibri" panose="020F0502020204030204" pitchFamily="34" charset="0"/>
              </a:rPr>
              <a:t>The average diesel fuel price decreased by nearly 4 cents to $5.14 per gallon on April 4, 2022, $2.00 higher than a year ago. The Rocky Mountain price increased by nearly 1 cent to $5.06 per gallon, the Midwest price increased by less than 5 cents to $4.95 per gallon, the East Coast price decreased by more than 4 cents to $5.21 per gallon, The Gulf Coast price decreased by more than 4 cents to $4.93 per gallon and the West Coast price doubt by more than 4 cents to $5.83 per gallon. </a:t>
            </a:r>
          </a:p>
          <a:p>
            <a:pPr marL="0" indent="0">
              <a:buNone/>
            </a:pPr>
            <a:endParaRPr lang="en-US" sz="1600" dirty="0"/>
          </a:p>
        </p:txBody>
      </p:sp>
      <p:pic>
        <p:nvPicPr>
          <p:cNvPr id="4" name="Picture 3">
            <a:extLst>
              <a:ext uri="{FF2B5EF4-FFF2-40B4-BE49-F238E27FC236}">
                <a16:creationId xmlns:a16="http://schemas.microsoft.com/office/drawing/2014/main" id="{CD41F8F2-ECF4-4CD7-93FA-495326CBA988}"/>
              </a:ext>
            </a:extLst>
          </p:cNvPr>
          <p:cNvPicPr>
            <a:picLocks noChangeAspect="1"/>
          </p:cNvPicPr>
          <p:nvPr/>
        </p:nvPicPr>
        <p:blipFill>
          <a:blip r:embed="rId2"/>
          <a:stretch>
            <a:fillRect/>
          </a:stretch>
        </p:blipFill>
        <p:spPr>
          <a:xfrm>
            <a:off x="0" y="764962"/>
            <a:ext cx="1109568" cy="987638"/>
          </a:xfrm>
          <a:prstGeom prst="rect">
            <a:avLst/>
          </a:prstGeom>
        </p:spPr>
      </p:pic>
      <p:pic>
        <p:nvPicPr>
          <p:cNvPr id="6" name="Picture 5">
            <a:extLst>
              <a:ext uri="{FF2B5EF4-FFF2-40B4-BE49-F238E27FC236}">
                <a16:creationId xmlns:a16="http://schemas.microsoft.com/office/drawing/2014/main" id="{149E03F6-A321-455C-9789-8E40527D419C}"/>
              </a:ext>
            </a:extLst>
          </p:cNvPr>
          <p:cNvPicPr>
            <a:picLocks noChangeAspect="1"/>
          </p:cNvPicPr>
          <p:nvPr/>
        </p:nvPicPr>
        <p:blipFill>
          <a:blip r:embed="rId3"/>
          <a:stretch>
            <a:fillRect/>
          </a:stretch>
        </p:blipFill>
        <p:spPr>
          <a:xfrm>
            <a:off x="344454" y="1752600"/>
            <a:ext cx="510828" cy="3124200"/>
          </a:xfrm>
          <a:prstGeom prst="rect">
            <a:avLst/>
          </a:prstGeom>
        </p:spPr>
      </p:pic>
      <p:sp>
        <p:nvSpPr>
          <p:cNvPr id="10" name="TextBox 9">
            <a:extLst>
              <a:ext uri="{FF2B5EF4-FFF2-40B4-BE49-F238E27FC236}">
                <a16:creationId xmlns:a16="http://schemas.microsoft.com/office/drawing/2014/main" id="{282D3FFF-81A4-43EA-B409-F134D2E78A08}"/>
              </a:ext>
            </a:extLst>
          </p:cNvPr>
          <p:cNvSpPr txBox="1"/>
          <p:nvPr/>
        </p:nvSpPr>
        <p:spPr>
          <a:xfrm rot="5400000">
            <a:off x="-1173667" y="3263440"/>
            <a:ext cx="3466987" cy="369332"/>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WEEKLY GAS PRICE REVIEW </a:t>
            </a:r>
          </a:p>
        </p:txBody>
      </p:sp>
      <p:cxnSp>
        <p:nvCxnSpPr>
          <p:cNvPr id="11" name="Straight Connector 10">
            <a:extLst>
              <a:ext uri="{FF2B5EF4-FFF2-40B4-BE49-F238E27FC236}">
                <a16:creationId xmlns:a16="http://schemas.microsoft.com/office/drawing/2014/main" id="{D1821FD3-4405-4AA1-826F-E3A3C8B1937D}"/>
              </a:ext>
            </a:extLst>
          </p:cNvPr>
          <p:cNvCxnSpPr>
            <a:cxnSpLocks/>
          </p:cNvCxnSpPr>
          <p:nvPr/>
        </p:nvCxnSpPr>
        <p:spPr>
          <a:xfrm>
            <a:off x="1674812" y="1371600"/>
            <a:ext cx="5029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5812" y="1676400"/>
            <a:ext cx="9525000" cy="4343402"/>
          </a:xfrm>
        </p:spPr>
        <p:txBody>
          <a:bodyPr>
            <a:normAutofit/>
          </a:bodyPr>
          <a:lstStyle/>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Inventories for propane/propylene decline</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There was a decrease in U.S. propane/propylene stocks last week by nearly 0.67 million barrels to 34.375 million barrels as of April 1, 2022, 5.20 million barrels less than the(2021) average inventory levels a year ago.</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Additionally,</a:t>
            </a:r>
            <a:r>
              <a:rPr lang="en-US" sz="1800" cap="none" spc="0" dirty="0">
                <a:solidFill>
                  <a:prstClr val="white"/>
                </a:solidFill>
                <a:latin typeface="Calibri" panose="020F0502020204030204" pitchFamily="34" charset="0"/>
                <a:cs typeface="Calibri" panose="020F0502020204030204" pitchFamily="34" charset="0"/>
              </a:rPr>
              <a:t> East Coast,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Gulf Coast and Rocky Mountain/West Coast inventories </a:t>
            </a:r>
            <a:r>
              <a:rPr lang="en-US" sz="1800" cap="none" spc="0" dirty="0">
                <a:solidFill>
                  <a:prstClr val="white"/>
                </a:solidFill>
                <a:latin typeface="Calibri" panose="020F0502020204030204" pitchFamily="34" charset="0"/>
                <a:cs typeface="Calibri" panose="020F0502020204030204" pitchFamily="34" charset="0"/>
              </a:rPr>
              <a:t>increased by 0.258 million barrels, 0.377 million barrels and 0.044 million barrels, respectively. Midwest inventories decreased by 0.012 million barrels.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For additional information click the link below: </a:t>
            </a:r>
          </a:p>
          <a:p>
            <a:pPr marL="0" marR="0" lvl="0" indent="0" algn="l" defTabSz="914400" rtl="0" eaLnBrk="1" fontAlgn="auto" latinLnBrk="0" hangingPunct="1">
              <a:lnSpc>
                <a:spcPct val="90000"/>
              </a:lnSpc>
              <a:spcBef>
                <a:spcPts val="1800"/>
              </a:spcBef>
              <a:spcAft>
                <a:spcPts val="0"/>
              </a:spcAft>
              <a:buClr>
                <a:srgbClr val="56C5FF"/>
              </a:buClr>
              <a:buSzPct val="100000"/>
              <a:buFont typeface="Arial"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2"/>
              </a:rPr>
              <a:t>https://www.eia.gov/petroleum/weekly/propane.php</a:t>
            </a:r>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BB39E1-AAF6-46D7-B7FD-2E7C63CD973C}"/>
              </a:ext>
            </a:extLst>
          </p:cNvPr>
          <p:cNvPicPr>
            <a:picLocks noChangeAspect="1"/>
          </p:cNvPicPr>
          <p:nvPr/>
        </p:nvPicPr>
        <p:blipFill>
          <a:blip r:embed="rId3"/>
          <a:stretch>
            <a:fillRect/>
          </a:stretch>
        </p:blipFill>
        <p:spPr>
          <a:xfrm>
            <a:off x="0" y="838199"/>
            <a:ext cx="1109568" cy="987638"/>
          </a:xfrm>
          <a:prstGeom prst="rect">
            <a:avLst/>
          </a:prstGeom>
        </p:spPr>
      </p:pic>
      <p:pic>
        <p:nvPicPr>
          <p:cNvPr id="5" name="Picture 4">
            <a:extLst>
              <a:ext uri="{FF2B5EF4-FFF2-40B4-BE49-F238E27FC236}">
                <a16:creationId xmlns:a16="http://schemas.microsoft.com/office/drawing/2014/main" id="{5F1FE6C4-AE7C-4536-AA45-FE3C766D8B31}"/>
              </a:ext>
            </a:extLst>
          </p:cNvPr>
          <p:cNvPicPr>
            <a:picLocks noChangeAspect="1"/>
          </p:cNvPicPr>
          <p:nvPr/>
        </p:nvPicPr>
        <p:blipFill>
          <a:blip r:embed="rId4"/>
          <a:stretch>
            <a:fillRect/>
          </a:stretch>
        </p:blipFill>
        <p:spPr>
          <a:xfrm>
            <a:off x="344454" y="1825837"/>
            <a:ext cx="517871" cy="3167271"/>
          </a:xfrm>
          <a:prstGeom prst="rect">
            <a:avLst/>
          </a:prstGeom>
        </p:spPr>
      </p:pic>
      <p:sp>
        <p:nvSpPr>
          <p:cNvPr id="7" name="TextBox 6">
            <a:extLst>
              <a:ext uri="{FF2B5EF4-FFF2-40B4-BE49-F238E27FC236}">
                <a16:creationId xmlns:a16="http://schemas.microsoft.com/office/drawing/2014/main" id="{0D22C2F6-83BC-4C44-B485-7E8E00097114}"/>
              </a:ext>
            </a:extLst>
          </p:cNvPr>
          <p:cNvSpPr txBox="1"/>
          <p:nvPr/>
        </p:nvSpPr>
        <p:spPr>
          <a:xfrm rot="5400000">
            <a:off x="-981932" y="3248954"/>
            <a:ext cx="3197087" cy="369332"/>
          </a:xfrm>
          <a:prstGeom prst="rect">
            <a:avLst/>
          </a:prstGeom>
          <a:noFill/>
        </p:spPr>
        <p:txBody>
          <a:bodyPr wrap="square">
            <a:spAutoFit/>
          </a:bodyPr>
          <a:lstStyle/>
          <a:p>
            <a:r>
              <a:rPr lang="en-US" dirty="0"/>
              <a:t>WEEKLY GAS PRICE REVIEW </a:t>
            </a:r>
          </a:p>
        </p:txBody>
      </p:sp>
      <p:sp>
        <p:nvSpPr>
          <p:cNvPr id="9" name="TextBox 8">
            <a:extLst>
              <a:ext uri="{FF2B5EF4-FFF2-40B4-BE49-F238E27FC236}">
                <a16:creationId xmlns:a16="http://schemas.microsoft.com/office/drawing/2014/main" id="{F03D5A8F-51AD-479E-BFE7-69764DB80A40}"/>
              </a:ext>
            </a:extLst>
          </p:cNvPr>
          <p:cNvSpPr txBox="1"/>
          <p:nvPr/>
        </p:nvSpPr>
        <p:spPr>
          <a:xfrm>
            <a:off x="1903412" y="962686"/>
            <a:ext cx="6096000"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This Week in Petroleum </a:t>
            </a:r>
            <a:r>
              <a:rPr lang="en-US" sz="3200" b="1" dirty="0" err="1">
                <a:latin typeface="Calibri" panose="020F0502020204030204" pitchFamily="34" charset="0"/>
                <a:cs typeface="Calibri" panose="020F0502020204030204" pitchFamily="34" charset="0"/>
              </a:rPr>
              <a:t>con’t</a:t>
            </a:r>
            <a:endParaRPr lang="en-US" sz="3200"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5DF2C3F-C642-4FA3-B2DB-65182BAA8601}"/>
              </a:ext>
            </a:extLst>
          </p:cNvPr>
          <p:cNvPicPr>
            <a:picLocks noChangeAspect="1"/>
          </p:cNvPicPr>
          <p:nvPr/>
        </p:nvPicPr>
        <p:blipFill>
          <a:blip r:embed="rId5"/>
          <a:stretch>
            <a:fillRect/>
          </a:stretch>
        </p:blipFill>
        <p:spPr>
          <a:xfrm>
            <a:off x="2055812" y="1487421"/>
            <a:ext cx="5341528" cy="45719"/>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This Week in Petroleum </a:t>
            </a:r>
            <a:r>
              <a:rPr lang="en-US" b="1" dirty="0" err="1">
                <a:latin typeface="Calibri" panose="020F0502020204030204" pitchFamily="34" charset="0"/>
                <a:cs typeface="Calibri" panose="020F0502020204030204" pitchFamily="34" charset="0"/>
              </a:rPr>
              <a:t>con’t</a:t>
            </a:r>
            <a:endParaRPr lang="en-US"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522410" y="1877512"/>
            <a:ext cx="10134602" cy="4599487"/>
          </a:xfrm>
        </p:spPr>
        <p:txBody>
          <a:bodyPr>
            <a:normAutofit/>
          </a:bodyPr>
          <a:lstStyle/>
          <a:p>
            <a:pPr marL="0" indent="0">
              <a:buNone/>
            </a:pPr>
            <a:r>
              <a:rPr lang="en-US" sz="1800" dirty="0">
                <a:latin typeface="Calibri" panose="020F0502020204030204" pitchFamily="34" charset="0"/>
                <a:cs typeface="Calibri" panose="020F0502020204030204" pitchFamily="34" charset="0"/>
              </a:rPr>
              <a:t>U.S Energy noted, “on February 24, 2022, Russia’s further invasion of Ukraine contributed to a significant increase in the Brent crude oil price, which rose to $134 per barrel (b) as of March 8. This price increase reflects increased geopolitical risk and uncertainty regarding how announced and potential future sanctions may affect energy markets.” Additionally, on March 8, the United States, United Kingdom, and European Union all announced some measure of eliminating or limiting imports of energy commodities from Russia, pushing crude oil prices up further.</a:t>
            </a:r>
          </a:p>
          <a:p>
            <a:pPr marL="0" indent="0">
              <a:buNone/>
            </a:pPr>
            <a:r>
              <a:rPr lang="en-US" sz="1800" dirty="0">
                <a:latin typeface="Calibri" panose="020F0502020204030204" pitchFamily="34" charset="0"/>
                <a:cs typeface="Calibri" panose="020F0502020204030204" pitchFamily="34" charset="0"/>
              </a:rPr>
              <a:t>Furthermore, “a number of western energy companies, including ExxonMobil, Shell, BP, and Equinor, have announced that they are stopping operations in Russia and ending partnerships with Russian firms. Trade press also reports that a number of European refiners, shippers, and insurance companies are not purchasing or shipping crude oil from Russia.”</a:t>
            </a:r>
          </a:p>
          <a:p>
            <a:pPr marL="0" indent="0">
              <a:buNone/>
            </a:pPr>
            <a:r>
              <a:rPr lang="en-US" sz="1800" dirty="0">
                <a:latin typeface="Calibri" panose="020F0502020204030204" pitchFamily="34" charset="0"/>
                <a:cs typeface="Calibri" panose="020F0502020204030204" pitchFamily="34" charset="0"/>
              </a:rPr>
              <a:t>It is estimated that Russia’s production of petroleum and other liquids averaged 11.3 million barrels per day in February 2022, and given recent reports, it is expected that production in Russia will fall by 0.3 million b/d in March and fall an additional 0.5 million b/d in April. We assume that Russian crude oil exports will decrease during the coming months, and, in turn, production. As Russian crude oil exports decrease, onshore storage likely will fill up quickly because of limited onshore storage capacity, which will prompt production shut-ins and floating storage on ships.</a:t>
            </a:r>
          </a:p>
        </p:txBody>
      </p:sp>
      <p:pic>
        <p:nvPicPr>
          <p:cNvPr id="7" name="Picture 6">
            <a:extLst>
              <a:ext uri="{FF2B5EF4-FFF2-40B4-BE49-F238E27FC236}">
                <a16:creationId xmlns:a16="http://schemas.microsoft.com/office/drawing/2014/main" id="{8388200C-6A7F-484B-B9F3-9EAC62A29FD5}"/>
              </a:ext>
            </a:extLst>
          </p:cNvPr>
          <p:cNvPicPr>
            <a:picLocks noChangeAspect="1"/>
          </p:cNvPicPr>
          <p:nvPr/>
        </p:nvPicPr>
        <p:blipFill>
          <a:blip r:embed="rId2"/>
          <a:stretch>
            <a:fillRect/>
          </a:stretch>
        </p:blipFill>
        <p:spPr>
          <a:xfrm>
            <a:off x="344453" y="2282687"/>
            <a:ext cx="486451" cy="2975113"/>
          </a:xfrm>
          <a:prstGeom prst="rect">
            <a:avLst/>
          </a:prstGeom>
        </p:spPr>
      </p:pic>
      <p:pic>
        <p:nvPicPr>
          <p:cNvPr id="8" name="Picture 7">
            <a:extLst>
              <a:ext uri="{FF2B5EF4-FFF2-40B4-BE49-F238E27FC236}">
                <a16:creationId xmlns:a16="http://schemas.microsoft.com/office/drawing/2014/main" id="{8B600256-013D-4A0F-93B7-71367DB084C7}"/>
              </a:ext>
            </a:extLst>
          </p:cNvPr>
          <p:cNvPicPr>
            <a:picLocks noChangeAspect="1"/>
          </p:cNvPicPr>
          <p:nvPr/>
        </p:nvPicPr>
        <p:blipFill>
          <a:blip r:embed="rId3"/>
          <a:stretch>
            <a:fillRect/>
          </a:stretch>
        </p:blipFill>
        <p:spPr>
          <a:xfrm>
            <a:off x="0" y="1288953"/>
            <a:ext cx="1109568" cy="993734"/>
          </a:xfrm>
          <a:prstGeom prst="rect">
            <a:avLst/>
          </a:prstGeom>
        </p:spPr>
      </p:pic>
      <p:sp>
        <p:nvSpPr>
          <p:cNvPr id="10" name="TextBox 9">
            <a:extLst>
              <a:ext uri="{FF2B5EF4-FFF2-40B4-BE49-F238E27FC236}">
                <a16:creationId xmlns:a16="http://schemas.microsoft.com/office/drawing/2014/main" id="{E2A69DB4-206B-466A-B0BC-E67E59867465}"/>
              </a:ext>
            </a:extLst>
          </p:cNvPr>
          <p:cNvSpPr txBox="1"/>
          <p:nvPr/>
        </p:nvSpPr>
        <p:spPr>
          <a:xfrm rot="5400000">
            <a:off x="-1213298" y="3837368"/>
            <a:ext cx="3578087" cy="369332"/>
          </a:xfrm>
          <a:prstGeom prst="rect">
            <a:avLst/>
          </a:prstGeom>
          <a:noFill/>
        </p:spPr>
        <p:txBody>
          <a:bodyPr wrap="square">
            <a:spAutoFit/>
          </a:bodyPr>
          <a:lstStyle/>
          <a:p>
            <a:r>
              <a:rPr lang="en-US" dirty="0"/>
              <a:t>WEEKLY GAS PRICE REVIEW </a:t>
            </a:r>
          </a:p>
        </p:txBody>
      </p:sp>
      <p:pic>
        <p:nvPicPr>
          <p:cNvPr id="11" name="Picture 10">
            <a:extLst>
              <a:ext uri="{FF2B5EF4-FFF2-40B4-BE49-F238E27FC236}">
                <a16:creationId xmlns:a16="http://schemas.microsoft.com/office/drawing/2014/main" id="{57A131DE-4A4A-4DEB-B370-F657C6808DE7}"/>
              </a:ext>
            </a:extLst>
          </p:cNvPr>
          <p:cNvPicPr>
            <a:picLocks noChangeAspect="1"/>
          </p:cNvPicPr>
          <p:nvPr/>
        </p:nvPicPr>
        <p:blipFill>
          <a:blip r:embed="rId4"/>
          <a:stretch>
            <a:fillRect/>
          </a:stretch>
        </p:blipFill>
        <p:spPr>
          <a:xfrm>
            <a:off x="1674812" y="1703887"/>
            <a:ext cx="6096000" cy="48713"/>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695</TotalTime>
  <Words>852</Words>
  <Application>Microsoft Office PowerPoint</Application>
  <PresentationFormat>Custom</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Digital Blue Tunnel 16x9</vt:lpstr>
      <vt:lpstr>Gas Price Movement </vt:lpstr>
      <vt:lpstr>Petrojam prices</vt:lpstr>
      <vt:lpstr>Brent Oil</vt:lpstr>
      <vt:lpstr>This Week in Petroleum</vt:lpstr>
      <vt:lpstr>PowerPoint Presentation</vt:lpstr>
      <vt:lpstr>This Week in Petroleum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Price Movement</dc:title>
  <dc:creator>Shinnelle Rouldson</dc:creator>
  <cp:lastModifiedBy>Shinnelle Rouldson</cp:lastModifiedBy>
  <cp:revision>18</cp:revision>
  <dcterms:created xsi:type="dcterms:W3CDTF">2022-03-10T14:22:50Z</dcterms:created>
  <dcterms:modified xsi:type="dcterms:W3CDTF">2022-04-08T15:50:28Z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