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5" r:id="rId2"/>
    <p:sldId id="310" r:id="rId3"/>
    <p:sldId id="311" r:id="rId4"/>
    <p:sldId id="313" r:id="rId5"/>
    <p:sldId id="314" r:id="rId6"/>
    <p:sldId id="315" r:id="rId7"/>
  </p:sldIdLst>
  <p:sldSz cx="12188825"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72" d="100"/>
          <a:sy n="72" d="100"/>
        </p:scale>
        <p:origin x="660"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5/13/2022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5/13/2022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5/13/2022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5/13/2022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5/13/2022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5/13/2022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5/13/2022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5/13/2022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5/13/2022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5/13/2022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5/13/2022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5/13/2022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5/13/2022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ia.gov/petroleum/weekly/propane.php"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1905000"/>
            <a:ext cx="8229600" cy="2895600"/>
          </a:xfrm>
        </p:spPr>
        <p:txBody>
          <a:bodyPr/>
          <a:lstStyle/>
          <a:p>
            <a:r>
              <a:rPr lang="en-US" dirty="0"/>
              <a:t>Gas Price Movement </a:t>
            </a:r>
          </a:p>
        </p:txBody>
      </p:sp>
      <p:sp>
        <p:nvSpPr>
          <p:cNvPr id="4" name="Subtitle 3"/>
          <p:cNvSpPr>
            <a:spLocks noGrp="1"/>
          </p:cNvSpPr>
          <p:nvPr>
            <p:ph type="subTitle" idx="1"/>
          </p:nvPr>
        </p:nvSpPr>
        <p:spPr/>
        <p:txBody>
          <a:bodyPr/>
          <a:lstStyle/>
          <a:p>
            <a:r>
              <a:rPr lang="it-IT" cap="none" dirty="0"/>
              <a:t>May 12, 2022</a:t>
            </a:r>
          </a:p>
        </p:txBody>
      </p:sp>
      <p:pic>
        <p:nvPicPr>
          <p:cNvPr id="2" name="Picture 1">
            <a:extLst>
              <a:ext uri="{FF2B5EF4-FFF2-40B4-BE49-F238E27FC236}">
                <a16:creationId xmlns:a16="http://schemas.microsoft.com/office/drawing/2014/main" id="{9F8DD9FC-4AA6-4E14-AD6D-0E29A278BD14}"/>
              </a:ext>
            </a:extLst>
          </p:cNvPr>
          <p:cNvPicPr>
            <a:picLocks noChangeAspect="1"/>
          </p:cNvPicPr>
          <p:nvPr/>
        </p:nvPicPr>
        <p:blipFill>
          <a:blip r:embed="rId2"/>
          <a:stretch>
            <a:fillRect/>
          </a:stretch>
        </p:blipFill>
        <p:spPr>
          <a:xfrm>
            <a:off x="150812" y="76200"/>
            <a:ext cx="8756374"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4176" y="1037335"/>
            <a:ext cx="4350520" cy="662605"/>
          </a:xfrm>
        </p:spPr>
        <p:txBody>
          <a:bodyPr/>
          <a:lstStyle/>
          <a:p>
            <a:r>
              <a:rPr lang="en-US" b="1" dirty="0" err="1">
                <a:latin typeface="Calibri" panose="020F0502020204030204" pitchFamily="34" charset="0"/>
                <a:cs typeface="Calibri" panose="020F0502020204030204" pitchFamily="34" charset="0"/>
              </a:rPr>
              <a:t>Petrojam</a:t>
            </a:r>
            <a:r>
              <a:rPr lang="en-US" b="1" dirty="0">
                <a:latin typeface="Calibri" panose="020F0502020204030204" pitchFamily="34" charset="0"/>
                <a:cs typeface="Calibri" panose="020F0502020204030204" pitchFamily="34" charset="0"/>
              </a:rPr>
              <a:t> prices</a:t>
            </a:r>
          </a:p>
        </p:txBody>
      </p:sp>
      <p:sp>
        <p:nvSpPr>
          <p:cNvPr id="14" name="Content Placeholder 13"/>
          <p:cNvSpPr>
            <a:spLocks noGrp="1"/>
          </p:cNvSpPr>
          <p:nvPr>
            <p:ph idx="1"/>
          </p:nvPr>
        </p:nvSpPr>
        <p:spPr>
          <a:xfrm>
            <a:off x="1157904" y="1828799"/>
            <a:ext cx="6155708" cy="4174431"/>
          </a:xfrm>
        </p:spPr>
        <p:txBody>
          <a:bodyPr>
            <a:normAutofit/>
          </a:bodyPr>
          <a:lstStyle/>
          <a:p>
            <a:r>
              <a:rPr lang="en-US" sz="1800" dirty="0">
                <a:latin typeface="Calibri" panose="020F0502020204030204" pitchFamily="34" charset="0"/>
                <a:cs typeface="Calibri" panose="020F0502020204030204" pitchFamily="34" charset="0"/>
              </a:rPr>
              <a:t>87 Octane prices increased by 2.27% (JMD$4.50) this week to JMD$198.14. The gas price opened the year 2022 at J$167.42 and increased by JMD$35.22 year to date.</a:t>
            </a:r>
          </a:p>
          <a:p>
            <a:r>
              <a:rPr lang="en-US" sz="1800" dirty="0">
                <a:latin typeface="Calibri" panose="020F0502020204030204" pitchFamily="34" charset="0"/>
                <a:cs typeface="Calibri" panose="020F0502020204030204" pitchFamily="34" charset="0"/>
              </a:rPr>
              <a:t>90 Octane price increased by 2.22% (JMD$4.50) this week to JMD$202.64. The gas price open the year 2022 at JMD$172.88 and rose by JMD$34.780 year to date.</a:t>
            </a:r>
          </a:p>
          <a:p>
            <a:r>
              <a:rPr lang="en-US" sz="1800" dirty="0">
                <a:latin typeface="Calibri" panose="020F0502020204030204" pitchFamily="34" charset="0"/>
                <a:cs typeface="Calibri" panose="020F0502020204030204" pitchFamily="34" charset="0"/>
              </a:rPr>
              <a:t>Diesel price decreased by 0.12% (JMD$0.250) this week to JMD$211.45. The diesel price open the year 2022 at JMD$162.42 and increased by JMD$49.03 year to date.</a:t>
            </a:r>
          </a:p>
        </p:txBody>
      </p:sp>
      <p:pic>
        <p:nvPicPr>
          <p:cNvPr id="2" name="Picture 1">
            <a:extLst>
              <a:ext uri="{FF2B5EF4-FFF2-40B4-BE49-F238E27FC236}">
                <a16:creationId xmlns:a16="http://schemas.microsoft.com/office/drawing/2014/main" id="{2BF01082-E8E4-4DBB-BA81-6B21A7F362FF}"/>
              </a:ext>
            </a:extLst>
          </p:cNvPr>
          <p:cNvPicPr>
            <a:picLocks noChangeAspect="1"/>
          </p:cNvPicPr>
          <p:nvPr/>
        </p:nvPicPr>
        <p:blipFill>
          <a:blip r:embed="rId2"/>
          <a:stretch>
            <a:fillRect/>
          </a:stretch>
        </p:blipFill>
        <p:spPr>
          <a:xfrm>
            <a:off x="0" y="381000"/>
            <a:ext cx="1109568" cy="987638"/>
          </a:xfrm>
          <a:prstGeom prst="rect">
            <a:avLst/>
          </a:prstGeom>
        </p:spPr>
      </p:pic>
      <p:pic>
        <p:nvPicPr>
          <p:cNvPr id="3" name="Picture 2">
            <a:extLst>
              <a:ext uri="{FF2B5EF4-FFF2-40B4-BE49-F238E27FC236}">
                <a16:creationId xmlns:a16="http://schemas.microsoft.com/office/drawing/2014/main" id="{E5ABF89B-956B-4E26-943E-02B68E702124}"/>
              </a:ext>
            </a:extLst>
          </p:cNvPr>
          <p:cNvPicPr>
            <a:picLocks noChangeAspect="1"/>
          </p:cNvPicPr>
          <p:nvPr/>
        </p:nvPicPr>
        <p:blipFill>
          <a:blip r:embed="rId3"/>
          <a:stretch>
            <a:fillRect/>
          </a:stretch>
        </p:blipFill>
        <p:spPr>
          <a:xfrm>
            <a:off x="304608" y="1368638"/>
            <a:ext cx="523772" cy="3203362"/>
          </a:xfrm>
          <a:prstGeom prst="rect">
            <a:avLst/>
          </a:prstGeom>
        </p:spPr>
      </p:pic>
      <p:sp>
        <p:nvSpPr>
          <p:cNvPr id="4" name="TextBox 3">
            <a:extLst>
              <a:ext uri="{FF2B5EF4-FFF2-40B4-BE49-F238E27FC236}">
                <a16:creationId xmlns:a16="http://schemas.microsoft.com/office/drawing/2014/main" id="{2AB89E45-F6DB-465D-9AA2-3089E28A5D66}"/>
              </a:ext>
            </a:extLst>
          </p:cNvPr>
          <p:cNvSpPr txBox="1"/>
          <p:nvPr/>
        </p:nvSpPr>
        <p:spPr>
          <a:xfrm>
            <a:off x="366715" y="1368639"/>
            <a:ext cx="461665" cy="3203361"/>
          </a:xfrm>
          <a:prstGeom prst="rect">
            <a:avLst/>
          </a:prstGeom>
          <a:noFill/>
        </p:spPr>
        <p:txBody>
          <a:bodyPr vert="vert" wrap="square" rtlCol="0">
            <a:spAutoFit/>
          </a:bodyPr>
          <a:lstStyle/>
          <a:p>
            <a:r>
              <a:rPr lang="en-US" b="1" dirty="0">
                <a:latin typeface="Calibri" panose="020F0502020204030204" pitchFamily="34" charset="0"/>
                <a:cs typeface="Calibri" panose="020F0502020204030204" pitchFamily="34" charset="0"/>
              </a:rPr>
              <a:t>WEEKLY GAS PRICE REVIEW </a:t>
            </a:r>
          </a:p>
        </p:txBody>
      </p:sp>
      <p:cxnSp>
        <p:nvCxnSpPr>
          <p:cNvPr id="8" name="Straight Connector 7">
            <a:extLst>
              <a:ext uri="{FF2B5EF4-FFF2-40B4-BE49-F238E27FC236}">
                <a16:creationId xmlns:a16="http://schemas.microsoft.com/office/drawing/2014/main" id="{C7A7327B-4971-45B3-B36B-35F21C88A8CE}"/>
              </a:ext>
            </a:extLst>
          </p:cNvPr>
          <p:cNvCxnSpPr>
            <a:cxnSpLocks/>
          </p:cNvCxnSpPr>
          <p:nvPr/>
        </p:nvCxnSpPr>
        <p:spPr>
          <a:xfrm>
            <a:off x="1414176" y="1683375"/>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11" y="1905000"/>
            <a:ext cx="34004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89789" y="419863"/>
            <a:ext cx="4719362" cy="735232"/>
          </a:xfrm>
        </p:spPr>
        <p:txBody>
          <a:bodyPr/>
          <a:lstStyle/>
          <a:p>
            <a:r>
              <a:rPr lang="en-US" b="1" dirty="0">
                <a:latin typeface="Calibri" panose="020F0502020204030204" pitchFamily="34" charset="0"/>
                <a:cs typeface="Calibri" panose="020F0502020204030204" pitchFamily="34" charset="0"/>
              </a:rPr>
              <a:t>Brent Oil</a:t>
            </a:r>
          </a:p>
        </p:txBody>
      </p:sp>
      <p:pic>
        <p:nvPicPr>
          <p:cNvPr id="4" name="Graphic 3">
            <a:extLst>
              <a:ext uri="{FF2B5EF4-FFF2-40B4-BE49-F238E27FC236}">
                <a16:creationId xmlns:a16="http://schemas.microsoft.com/office/drawing/2014/main" id="{ECA68858-ED58-4F26-85D0-E84E0D8A5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8" y="774725"/>
            <a:ext cx="1111291" cy="987814"/>
          </a:xfrm>
          <a:prstGeom prst="rect">
            <a:avLst/>
          </a:prstGeom>
        </p:spPr>
      </p:pic>
      <p:pic>
        <p:nvPicPr>
          <p:cNvPr id="2" name="Picture 1">
            <a:extLst>
              <a:ext uri="{FF2B5EF4-FFF2-40B4-BE49-F238E27FC236}">
                <a16:creationId xmlns:a16="http://schemas.microsoft.com/office/drawing/2014/main" id="{042738BC-45D0-42E7-8D34-5755AEAC4064}"/>
              </a:ext>
            </a:extLst>
          </p:cNvPr>
          <p:cNvPicPr>
            <a:picLocks noChangeAspect="1"/>
          </p:cNvPicPr>
          <p:nvPr/>
        </p:nvPicPr>
        <p:blipFill>
          <a:blip r:embed="rId4"/>
          <a:stretch>
            <a:fillRect/>
          </a:stretch>
        </p:blipFill>
        <p:spPr>
          <a:xfrm>
            <a:off x="343727" y="1752600"/>
            <a:ext cx="510828" cy="3124200"/>
          </a:xfrm>
          <a:prstGeom prst="rect">
            <a:avLst/>
          </a:prstGeom>
        </p:spPr>
      </p:pic>
      <p:sp>
        <p:nvSpPr>
          <p:cNvPr id="7" name="TextBox 6">
            <a:extLst>
              <a:ext uri="{FF2B5EF4-FFF2-40B4-BE49-F238E27FC236}">
                <a16:creationId xmlns:a16="http://schemas.microsoft.com/office/drawing/2014/main" id="{2EEBA8FB-0AA4-4104-8AFF-E427EE428F31}"/>
              </a:ext>
            </a:extLst>
          </p:cNvPr>
          <p:cNvSpPr txBox="1"/>
          <p:nvPr/>
        </p:nvSpPr>
        <p:spPr>
          <a:xfrm rot="5400000">
            <a:off x="-2003255" y="4180269"/>
            <a:ext cx="5204792" cy="36933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WEEKLY GAS PRICE REVIEW </a:t>
            </a:r>
          </a:p>
        </p:txBody>
      </p:sp>
      <p:sp>
        <p:nvSpPr>
          <p:cNvPr id="8" name="Content Placeholder 7">
            <a:extLst>
              <a:ext uri="{FF2B5EF4-FFF2-40B4-BE49-F238E27FC236}">
                <a16:creationId xmlns:a16="http://schemas.microsoft.com/office/drawing/2014/main" id="{1603D576-ADA4-4D41-B5E4-6385DFE13800}"/>
              </a:ext>
            </a:extLst>
          </p:cNvPr>
          <p:cNvSpPr>
            <a:spLocks noGrp="1"/>
          </p:cNvSpPr>
          <p:nvPr>
            <p:ph idx="1"/>
          </p:nvPr>
        </p:nvSpPr>
        <p:spPr>
          <a:xfrm>
            <a:off x="1827212" y="1146234"/>
            <a:ext cx="9677400" cy="984324"/>
          </a:xfrm>
        </p:spPr>
        <p:txBody>
          <a:bodyPr>
            <a:normAutofit/>
          </a:bodyPr>
          <a:lstStyle/>
          <a:p>
            <a:pPr marL="0" indent="0">
              <a:lnSpc>
                <a:spcPct val="100000"/>
              </a:lnSpc>
              <a:buNone/>
            </a:pPr>
            <a:r>
              <a:rPr lang="en-US" sz="1800" dirty="0">
                <a:latin typeface="Calibri" panose="020F0502020204030204" pitchFamily="34" charset="0"/>
                <a:cs typeface="Calibri" panose="020F0502020204030204" pitchFamily="34" charset="0"/>
              </a:rPr>
              <a:t>Brent oil prices  decreased by 3.48% or US$3.86 relative to the prior week. Oil traded on May 12, 2022, at US$107.04 per barrel relative to US$110.90 on May 5, 2022. Brent oil opened 2022 year at US$78.98 per barrel and has increased by US$28.060 (35.53%) year to date.</a:t>
            </a:r>
          </a:p>
        </p:txBody>
      </p:sp>
      <p:cxnSp>
        <p:nvCxnSpPr>
          <p:cNvPr id="10" name="Straight Connector 9">
            <a:extLst>
              <a:ext uri="{FF2B5EF4-FFF2-40B4-BE49-F238E27FC236}">
                <a16:creationId xmlns:a16="http://schemas.microsoft.com/office/drawing/2014/main" id="{C42AD8CC-5B5C-46D4-87E0-E806A3D1089D}"/>
              </a:ext>
            </a:extLst>
          </p:cNvPr>
          <p:cNvCxnSpPr>
            <a:cxnSpLocks/>
          </p:cNvCxnSpPr>
          <p:nvPr/>
        </p:nvCxnSpPr>
        <p:spPr>
          <a:xfrm>
            <a:off x="1827212" y="1066800"/>
            <a:ext cx="1828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17BCA46-F090-4344-A018-279FB1235227}"/>
              </a:ext>
            </a:extLst>
          </p:cNvPr>
          <p:cNvPicPr>
            <a:picLocks noChangeAspect="1"/>
          </p:cNvPicPr>
          <p:nvPr/>
        </p:nvPicPr>
        <p:blipFill>
          <a:blip r:embed="rId5"/>
          <a:stretch>
            <a:fillRect/>
          </a:stretch>
        </p:blipFill>
        <p:spPr>
          <a:xfrm>
            <a:off x="1896586" y="2224477"/>
            <a:ext cx="9379425" cy="4280916"/>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57200"/>
            <a:ext cx="5181599" cy="987635"/>
          </a:xfrm>
        </p:spPr>
        <p:txBody>
          <a:bodyPr>
            <a:normAutofit/>
          </a:bodyPr>
          <a:lstStyle/>
          <a:p>
            <a:r>
              <a:rPr lang="en-US" b="1" dirty="0">
                <a:latin typeface="Calibri" panose="020F0502020204030204" pitchFamily="34" charset="0"/>
                <a:cs typeface="Calibri" panose="020F0502020204030204" pitchFamily="34" charset="0"/>
              </a:rPr>
              <a:t>This Week in Petroleum</a:t>
            </a:r>
          </a:p>
        </p:txBody>
      </p:sp>
      <p:sp>
        <p:nvSpPr>
          <p:cNvPr id="3" name="Content Placeholder 2"/>
          <p:cNvSpPr>
            <a:spLocks noGrp="1"/>
          </p:cNvSpPr>
          <p:nvPr>
            <p:ph sz="half" idx="1"/>
          </p:nvPr>
        </p:nvSpPr>
        <p:spPr>
          <a:xfrm>
            <a:off x="1470991" y="1714612"/>
            <a:ext cx="10109821" cy="4914788"/>
          </a:xfrm>
        </p:spPr>
        <p:txBody>
          <a:bodyPr>
            <a:normAutofit/>
          </a:bodyPr>
          <a:lstStyle/>
          <a:p>
            <a:pPr marL="0" indent="0">
              <a:buNone/>
            </a:pPr>
            <a:r>
              <a:rPr lang="en-US" sz="2000" b="1" u="sng" dirty="0">
                <a:latin typeface="Calibri" panose="020F0502020204030204" pitchFamily="34" charset="0"/>
                <a:cs typeface="Calibri" panose="020F0502020204030204" pitchFamily="34" charset="0"/>
              </a:rPr>
              <a:t>U.S. average regular gasoline and diesel prices increase</a:t>
            </a:r>
          </a:p>
          <a:p>
            <a:pPr marL="0" indent="0">
              <a:lnSpc>
                <a:spcPct val="120000"/>
              </a:lnSpc>
              <a:buNone/>
            </a:pPr>
            <a:r>
              <a:rPr lang="en-US" sz="1800" dirty="0">
                <a:latin typeface="Calibri" panose="020F0502020204030204" pitchFamily="34" charset="0"/>
                <a:cs typeface="Calibri" panose="020F0502020204030204" pitchFamily="34" charset="0"/>
              </a:rPr>
              <a:t>On May 9, 2022, the U.S. average regular gasoline retail price increased by less than 15 cents, to $4.33 per gallon on, $1.37 higher than a year ago. The East Coast price increased by less than 15 cents to $4.24 per gallon and the Gulf Coast price increased nearly 15 cents to $4.011 per gallon. The West Coast price increased by more than 12 cents to $5.22 per gallon, The Midwest price increased by less than 17 cents to $4.15 per gallon, and the Rocky Mountain price increased by more than 4 cents to $4.23 per gallon. </a:t>
            </a:r>
          </a:p>
          <a:p>
            <a:pPr marL="0" indent="0">
              <a:lnSpc>
                <a:spcPct val="120000"/>
              </a:lnSpc>
              <a:buNone/>
            </a:pPr>
            <a:r>
              <a:rPr lang="en-US" sz="1800" dirty="0">
                <a:latin typeface="Calibri" panose="020F0502020204030204" pitchFamily="34" charset="0"/>
                <a:cs typeface="Calibri" panose="020F0502020204030204" pitchFamily="34" charset="0"/>
              </a:rPr>
              <a:t>The average diesel fuel price increased by more than 11 cents to $5.62 per gallon on May 9, 2022, $2.44 higher than a year ago. The Rocky Mountain price increased by less than 6 cents to $5.46 per gallon, the Midwest price increased by approximately 6 cents to $5.39 per gallon, the East Coast price increased by less than 21 cents to $5.91 per gallon, The Gulf Coast price decreased by less than 13 cents to $5.34 per gallon and the West Coast price increased by 5 cents to $6.07 per gallon. </a:t>
            </a:r>
          </a:p>
          <a:p>
            <a:pPr marL="0" indent="0">
              <a:buNone/>
            </a:pPr>
            <a:endParaRPr lang="en-US" sz="1600" dirty="0"/>
          </a:p>
        </p:txBody>
      </p:sp>
      <p:pic>
        <p:nvPicPr>
          <p:cNvPr id="4" name="Picture 3">
            <a:extLst>
              <a:ext uri="{FF2B5EF4-FFF2-40B4-BE49-F238E27FC236}">
                <a16:creationId xmlns:a16="http://schemas.microsoft.com/office/drawing/2014/main" id="{CD41F8F2-ECF4-4CD7-93FA-495326CBA988}"/>
              </a:ext>
            </a:extLst>
          </p:cNvPr>
          <p:cNvPicPr>
            <a:picLocks noChangeAspect="1"/>
          </p:cNvPicPr>
          <p:nvPr/>
        </p:nvPicPr>
        <p:blipFill>
          <a:blip r:embed="rId2"/>
          <a:stretch>
            <a:fillRect/>
          </a:stretch>
        </p:blipFill>
        <p:spPr>
          <a:xfrm>
            <a:off x="0" y="764962"/>
            <a:ext cx="1109568" cy="987638"/>
          </a:xfrm>
          <a:prstGeom prst="rect">
            <a:avLst/>
          </a:prstGeom>
        </p:spPr>
      </p:pic>
      <p:pic>
        <p:nvPicPr>
          <p:cNvPr id="6" name="Picture 5">
            <a:extLst>
              <a:ext uri="{FF2B5EF4-FFF2-40B4-BE49-F238E27FC236}">
                <a16:creationId xmlns:a16="http://schemas.microsoft.com/office/drawing/2014/main" id="{149E03F6-A321-455C-9789-8E40527D419C}"/>
              </a:ext>
            </a:extLst>
          </p:cNvPr>
          <p:cNvPicPr>
            <a:picLocks noChangeAspect="1"/>
          </p:cNvPicPr>
          <p:nvPr/>
        </p:nvPicPr>
        <p:blipFill>
          <a:blip r:embed="rId3"/>
          <a:stretch>
            <a:fillRect/>
          </a:stretch>
        </p:blipFill>
        <p:spPr>
          <a:xfrm>
            <a:off x="344454" y="1752600"/>
            <a:ext cx="510828" cy="3124200"/>
          </a:xfrm>
          <a:prstGeom prst="rect">
            <a:avLst/>
          </a:prstGeom>
        </p:spPr>
      </p:pic>
      <p:sp>
        <p:nvSpPr>
          <p:cNvPr id="10" name="TextBox 9">
            <a:extLst>
              <a:ext uri="{FF2B5EF4-FFF2-40B4-BE49-F238E27FC236}">
                <a16:creationId xmlns:a16="http://schemas.microsoft.com/office/drawing/2014/main" id="{282D3FFF-81A4-43EA-B409-F134D2E78A08}"/>
              </a:ext>
            </a:extLst>
          </p:cNvPr>
          <p:cNvSpPr txBox="1"/>
          <p:nvPr/>
        </p:nvSpPr>
        <p:spPr>
          <a:xfrm rot="5400000">
            <a:off x="-1173667" y="3263440"/>
            <a:ext cx="3466987" cy="36933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WEEKLY GAS PRICE REVIEW </a:t>
            </a:r>
          </a:p>
        </p:txBody>
      </p:sp>
      <p:cxnSp>
        <p:nvCxnSpPr>
          <p:cNvPr id="11" name="Straight Connector 10">
            <a:extLst>
              <a:ext uri="{FF2B5EF4-FFF2-40B4-BE49-F238E27FC236}">
                <a16:creationId xmlns:a16="http://schemas.microsoft.com/office/drawing/2014/main" id="{D1821FD3-4405-4AA1-826F-E3A3C8B1937D}"/>
              </a:ext>
            </a:extLst>
          </p:cNvPr>
          <p:cNvCxnSpPr>
            <a:cxnSpLocks/>
          </p:cNvCxnSpPr>
          <p:nvPr/>
        </p:nvCxnSpPr>
        <p:spPr>
          <a:xfrm>
            <a:off x="1674812" y="1371600"/>
            <a:ext cx="502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5812" y="1676400"/>
            <a:ext cx="9525000" cy="4343402"/>
          </a:xfrm>
        </p:spPr>
        <p:txBody>
          <a:bodyPr>
            <a:normAutofit/>
          </a:bodyPr>
          <a:lstStyle/>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Inventories for propane/propylene </a:t>
            </a:r>
            <a:r>
              <a:rPr lang="en-US" b="1" u="sng" cap="none" spc="0" dirty="0">
                <a:solidFill>
                  <a:prstClr val="white"/>
                </a:solidFill>
                <a:latin typeface="Calibri" panose="020F0502020204030204" pitchFamily="34" charset="0"/>
                <a:cs typeface="Calibri" panose="020F0502020204030204" pitchFamily="34" charset="0"/>
              </a:rPr>
              <a:t>increase</a:t>
            </a:r>
            <a:endParaRPr kumimoji="0" lang="en-US"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There was an increase in U.S. propane/propylene stocks last week by approximately </a:t>
            </a:r>
            <a:r>
              <a:rPr lang="en-US" sz="1800" cap="none" spc="0" dirty="0">
                <a:solidFill>
                  <a:prstClr val="white"/>
                </a:solidFill>
                <a:latin typeface="Calibri" panose="020F0502020204030204" pitchFamily="34" charset="0"/>
                <a:cs typeface="Calibri" panose="020F0502020204030204" pitchFamily="34" charset="0"/>
              </a:rPr>
              <a:t>3.414</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million barrels to </a:t>
            </a:r>
            <a:r>
              <a:rPr lang="en-US" sz="1800" cap="none" spc="0" dirty="0">
                <a:solidFill>
                  <a:prstClr val="white"/>
                </a:solidFill>
                <a:latin typeface="Calibri" panose="020F0502020204030204" pitchFamily="34" charset="0"/>
                <a:cs typeface="Calibri" panose="020F0502020204030204" pitchFamily="34" charset="0"/>
              </a:rPr>
              <a:t>44.22</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million barrels as of May 6, 2022, </a:t>
            </a:r>
            <a:r>
              <a:rPr lang="en-US" sz="1800" cap="none" spc="0" dirty="0">
                <a:solidFill>
                  <a:prstClr val="white"/>
                </a:solidFill>
                <a:latin typeface="Calibri" panose="020F0502020204030204" pitchFamily="34" charset="0"/>
                <a:cs typeface="Calibri" panose="020F0502020204030204" pitchFamily="34" charset="0"/>
              </a:rPr>
              <a:t>approximately 0.213</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million barrels less than the(2021) average inventory levels a year ago.</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Additionally Gulf Coast,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Rocky Mountain/West Coast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and Midwest inventories </a:t>
            </a:r>
            <a:r>
              <a:rPr lang="en-US" sz="1800" cap="none" spc="0" dirty="0">
                <a:solidFill>
                  <a:prstClr val="white"/>
                </a:solidFill>
                <a:latin typeface="Calibri" panose="020F0502020204030204" pitchFamily="34" charset="0"/>
                <a:cs typeface="Calibri" panose="020F0502020204030204" pitchFamily="34" charset="0"/>
              </a:rPr>
              <a:t>increased, 3.783 million barrels, 0.068 million barrels and 0.164 million barrels, respectively.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East Coast</a:t>
            </a:r>
            <a:r>
              <a:rPr lang="en-US" sz="1800" cap="none" spc="0" dirty="0">
                <a:solidFill>
                  <a:prstClr val="white"/>
                </a:solidFill>
                <a:latin typeface="Calibri" panose="020F0502020204030204" pitchFamily="34" charset="0"/>
                <a:cs typeface="Calibri" panose="020F0502020204030204" pitchFamily="34" charset="0"/>
              </a:rPr>
              <a:t>  inventories decreased by 0.602 million barrels.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For additional information click the link below: </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hlinkClick r:id="rId2"/>
              </a:rPr>
              <a:t>https://www.eia.gov/petroleum/weekly/propane.php</a:t>
            </a:r>
            <a:endParaRPr lang="en-US"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BB39E1-AAF6-46D7-B7FD-2E7C63CD973C}"/>
              </a:ext>
            </a:extLst>
          </p:cNvPr>
          <p:cNvPicPr>
            <a:picLocks noChangeAspect="1"/>
          </p:cNvPicPr>
          <p:nvPr/>
        </p:nvPicPr>
        <p:blipFill>
          <a:blip r:embed="rId3"/>
          <a:stretch>
            <a:fillRect/>
          </a:stretch>
        </p:blipFill>
        <p:spPr>
          <a:xfrm>
            <a:off x="0" y="838199"/>
            <a:ext cx="1109568" cy="987638"/>
          </a:xfrm>
          <a:prstGeom prst="rect">
            <a:avLst/>
          </a:prstGeom>
        </p:spPr>
      </p:pic>
      <p:pic>
        <p:nvPicPr>
          <p:cNvPr id="5" name="Picture 4">
            <a:extLst>
              <a:ext uri="{FF2B5EF4-FFF2-40B4-BE49-F238E27FC236}">
                <a16:creationId xmlns:a16="http://schemas.microsoft.com/office/drawing/2014/main" id="{5F1FE6C4-AE7C-4536-AA45-FE3C766D8B31}"/>
              </a:ext>
            </a:extLst>
          </p:cNvPr>
          <p:cNvPicPr>
            <a:picLocks noChangeAspect="1"/>
          </p:cNvPicPr>
          <p:nvPr/>
        </p:nvPicPr>
        <p:blipFill>
          <a:blip r:embed="rId4"/>
          <a:stretch>
            <a:fillRect/>
          </a:stretch>
        </p:blipFill>
        <p:spPr>
          <a:xfrm>
            <a:off x="344454" y="1825837"/>
            <a:ext cx="517871" cy="3167271"/>
          </a:xfrm>
          <a:prstGeom prst="rect">
            <a:avLst/>
          </a:prstGeom>
        </p:spPr>
      </p:pic>
      <p:sp>
        <p:nvSpPr>
          <p:cNvPr id="7" name="TextBox 6">
            <a:extLst>
              <a:ext uri="{FF2B5EF4-FFF2-40B4-BE49-F238E27FC236}">
                <a16:creationId xmlns:a16="http://schemas.microsoft.com/office/drawing/2014/main" id="{0D22C2F6-83BC-4C44-B485-7E8E00097114}"/>
              </a:ext>
            </a:extLst>
          </p:cNvPr>
          <p:cNvSpPr txBox="1"/>
          <p:nvPr/>
        </p:nvSpPr>
        <p:spPr>
          <a:xfrm rot="5400000">
            <a:off x="-981932" y="3248954"/>
            <a:ext cx="3197087" cy="369332"/>
          </a:xfrm>
          <a:prstGeom prst="rect">
            <a:avLst/>
          </a:prstGeom>
          <a:noFill/>
        </p:spPr>
        <p:txBody>
          <a:bodyPr wrap="square">
            <a:spAutoFit/>
          </a:bodyPr>
          <a:lstStyle/>
          <a:p>
            <a:r>
              <a:rPr lang="en-US" dirty="0"/>
              <a:t>WEEKLY GAS PRICE REVIEW </a:t>
            </a:r>
          </a:p>
        </p:txBody>
      </p:sp>
      <p:sp>
        <p:nvSpPr>
          <p:cNvPr id="9" name="TextBox 8">
            <a:extLst>
              <a:ext uri="{FF2B5EF4-FFF2-40B4-BE49-F238E27FC236}">
                <a16:creationId xmlns:a16="http://schemas.microsoft.com/office/drawing/2014/main" id="{F03D5A8F-51AD-479E-BFE7-69764DB80A40}"/>
              </a:ext>
            </a:extLst>
          </p:cNvPr>
          <p:cNvSpPr txBox="1"/>
          <p:nvPr/>
        </p:nvSpPr>
        <p:spPr>
          <a:xfrm>
            <a:off x="1903412" y="962686"/>
            <a:ext cx="6096000"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This Week in Petroleum </a:t>
            </a:r>
            <a:r>
              <a:rPr lang="en-US" sz="3200" b="1" dirty="0" err="1">
                <a:latin typeface="Calibri" panose="020F0502020204030204" pitchFamily="34" charset="0"/>
                <a:cs typeface="Calibri" panose="020F0502020204030204" pitchFamily="34" charset="0"/>
              </a:rPr>
              <a:t>con’t</a:t>
            </a:r>
            <a:endParaRPr lang="en-US" sz="3200"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5DF2C3F-C642-4FA3-B2DB-65182BAA8601}"/>
              </a:ext>
            </a:extLst>
          </p:cNvPr>
          <p:cNvPicPr>
            <a:picLocks noChangeAspect="1"/>
          </p:cNvPicPr>
          <p:nvPr/>
        </p:nvPicPr>
        <p:blipFill>
          <a:blip r:embed="rId5"/>
          <a:stretch>
            <a:fillRect/>
          </a:stretch>
        </p:blipFill>
        <p:spPr>
          <a:xfrm>
            <a:off x="2055812" y="1487421"/>
            <a:ext cx="5341528" cy="45719"/>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This Week in Petroleum </a:t>
            </a:r>
            <a:r>
              <a:rPr lang="en-US" b="1" dirty="0" err="1">
                <a:latin typeface="Calibri" panose="020F0502020204030204" pitchFamily="34" charset="0"/>
                <a:cs typeface="Calibri" panose="020F0502020204030204" pitchFamily="34" charset="0"/>
              </a:rPr>
              <a:t>con’t</a:t>
            </a:r>
            <a:endParaRPr lang="en-US"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522410" y="1877512"/>
            <a:ext cx="10134602" cy="4599487"/>
          </a:xfrm>
        </p:spPr>
        <p:txBody>
          <a:bodyPr>
            <a:normAutofit lnSpcReduction="10000"/>
          </a:bodyPr>
          <a:lstStyle/>
          <a:p>
            <a:pPr marL="0" indent="0">
              <a:buNone/>
            </a:pPr>
            <a:r>
              <a:rPr lang="en-US" sz="1800" dirty="0">
                <a:latin typeface="Calibri" panose="020F0502020204030204" pitchFamily="34" charset="0"/>
                <a:cs typeface="Calibri" panose="020F0502020204030204" pitchFamily="34" charset="0"/>
              </a:rPr>
              <a:t>U.S Energy noted, “To meet rising domestic consumption of petroleum products, China processed record amounts of crude oil in 2021, processing especially high levels in the first half of the year.” Additionally, on for the second quarter, half of the year,  it was noted, “China processed less crude oil and began exporting significantly less gasoline and diesel than in the first half of the year to ensure sufficient domestic supply while crude oil prices were high. Although we forecast that China will consume more petroleum in 2022 than in 2021, recent COVID-19 outbreaks have introduced uncertainty, which we reflected by lowering our forecast for China’s petroleum consumption in our April 2022 Short-Term Energy Outlook (STEO).”</a:t>
            </a:r>
          </a:p>
          <a:p>
            <a:pPr marL="0" indent="0">
              <a:buNone/>
            </a:pPr>
            <a:r>
              <a:rPr lang="en-US" sz="1800" dirty="0">
                <a:latin typeface="Calibri" panose="020F0502020204030204" pitchFamily="34" charset="0"/>
                <a:cs typeface="Calibri" panose="020F0502020204030204" pitchFamily="34" charset="0"/>
              </a:rPr>
              <a:t>Furthermore, “According to China’s National Bureau of Statistics, China processed a record 14.01 million barrels per day (b/d) of crude oil in 2021, a 4.6% increase from 2020. In January and February 2022, crude oil processing remained near 2021 levels, averaging 13.93 million b/d. Since 2020, refinery and petrochemical capacity has expanded in China. In November 2020, the Zhejiang Petrochemical Company (ZPC) began runs from the first 200,000 b/d crude oil distillation unit in its 400,000 b/d Phase 2 project, and in March 2021, ZPC added the second 200,000 b/d to the project.”</a:t>
            </a:r>
          </a:p>
          <a:p>
            <a:pPr marL="0" indent="0">
              <a:buNone/>
            </a:pPr>
            <a:r>
              <a:rPr lang="en-US" sz="1800" dirty="0">
                <a:latin typeface="Calibri" panose="020F0502020204030204" pitchFamily="34" charset="0"/>
                <a:cs typeface="Calibri" panose="020F0502020204030204" pitchFamily="34" charset="0"/>
              </a:rPr>
              <a:t>Crude oil processing in China was particularly strong in the first half of 2021, averaging 14.19 million b/d, in response to high demand both domestically and elsewhere in Asia. Despite more refinery capacity, crude oil processing decreased to an average of 13.84 million b/d in the second half of 2021. This decrease occurred for several reasons. However, recent COVID-19 outbreaks in China have affected economic indicators that may suggest less petroleum demand in 2022. </a:t>
            </a:r>
          </a:p>
        </p:txBody>
      </p:sp>
      <p:pic>
        <p:nvPicPr>
          <p:cNvPr id="7" name="Picture 6">
            <a:extLst>
              <a:ext uri="{FF2B5EF4-FFF2-40B4-BE49-F238E27FC236}">
                <a16:creationId xmlns:a16="http://schemas.microsoft.com/office/drawing/2014/main" id="{8388200C-6A7F-484B-B9F3-9EAC62A29FD5}"/>
              </a:ext>
            </a:extLst>
          </p:cNvPr>
          <p:cNvPicPr>
            <a:picLocks noChangeAspect="1"/>
          </p:cNvPicPr>
          <p:nvPr/>
        </p:nvPicPr>
        <p:blipFill>
          <a:blip r:embed="rId2"/>
          <a:stretch>
            <a:fillRect/>
          </a:stretch>
        </p:blipFill>
        <p:spPr>
          <a:xfrm>
            <a:off x="344453" y="2282687"/>
            <a:ext cx="486451" cy="2975113"/>
          </a:xfrm>
          <a:prstGeom prst="rect">
            <a:avLst/>
          </a:prstGeom>
        </p:spPr>
      </p:pic>
      <p:pic>
        <p:nvPicPr>
          <p:cNvPr id="8" name="Picture 7">
            <a:extLst>
              <a:ext uri="{FF2B5EF4-FFF2-40B4-BE49-F238E27FC236}">
                <a16:creationId xmlns:a16="http://schemas.microsoft.com/office/drawing/2014/main" id="{8B600256-013D-4A0F-93B7-71367DB084C7}"/>
              </a:ext>
            </a:extLst>
          </p:cNvPr>
          <p:cNvPicPr>
            <a:picLocks noChangeAspect="1"/>
          </p:cNvPicPr>
          <p:nvPr/>
        </p:nvPicPr>
        <p:blipFill>
          <a:blip r:embed="rId3"/>
          <a:stretch>
            <a:fillRect/>
          </a:stretch>
        </p:blipFill>
        <p:spPr>
          <a:xfrm>
            <a:off x="0" y="1288953"/>
            <a:ext cx="1109568" cy="993734"/>
          </a:xfrm>
          <a:prstGeom prst="rect">
            <a:avLst/>
          </a:prstGeom>
        </p:spPr>
      </p:pic>
      <p:sp>
        <p:nvSpPr>
          <p:cNvPr id="10" name="TextBox 9">
            <a:extLst>
              <a:ext uri="{FF2B5EF4-FFF2-40B4-BE49-F238E27FC236}">
                <a16:creationId xmlns:a16="http://schemas.microsoft.com/office/drawing/2014/main" id="{E2A69DB4-206B-466A-B0BC-E67E59867465}"/>
              </a:ext>
            </a:extLst>
          </p:cNvPr>
          <p:cNvSpPr txBox="1"/>
          <p:nvPr/>
        </p:nvSpPr>
        <p:spPr>
          <a:xfrm rot="5400000">
            <a:off x="-1213298" y="3837368"/>
            <a:ext cx="3578087" cy="369332"/>
          </a:xfrm>
          <a:prstGeom prst="rect">
            <a:avLst/>
          </a:prstGeom>
          <a:noFill/>
        </p:spPr>
        <p:txBody>
          <a:bodyPr wrap="square">
            <a:spAutoFit/>
          </a:bodyPr>
          <a:lstStyle/>
          <a:p>
            <a:r>
              <a:rPr lang="en-US" dirty="0"/>
              <a:t>WEEKLY GAS PRICE REVIEW </a:t>
            </a:r>
          </a:p>
        </p:txBody>
      </p:sp>
      <p:pic>
        <p:nvPicPr>
          <p:cNvPr id="11" name="Picture 10">
            <a:extLst>
              <a:ext uri="{FF2B5EF4-FFF2-40B4-BE49-F238E27FC236}">
                <a16:creationId xmlns:a16="http://schemas.microsoft.com/office/drawing/2014/main" id="{57A131DE-4A4A-4DEB-B370-F657C6808DE7}"/>
              </a:ext>
            </a:extLst>
          </p:cNvPr>
          <p:cNvPicPr>
            <a:picLocks noChangeAspect="1"/>
          </p:cNvPicPr>
          <p:nvPr/>
        </p:nvPicPr>
        <p:blipFill>
          <a:blip r:embed="rId4"/>
          <a:stretch>
            <a:fillRect/>
          </a:stretch>
        </p:blipFill>
        <p:spPr>
          <a:xfrm>
            <a:off x="1674812" y="1703887"/>
            <a:ext cx="6096000" cy="48713"/>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1051</TotalTime>
  <Words>918</Words>
  <Application>Microsoft Office PowerPoint</Application>
  <PresentationFormat>Custom</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Digital Blue Tunnel 16x9</vt:lpstr>
      <vt:lpstr>Gas Price Movement </vt:lpstr>
      <vt:lpstr>Petrojam prices</vt:lpstr>
      <vt:lpstr>Brent Oil</vt:lpstr>
      <vt:lpstr>This Week in Petroleum</vt:lpstr>
      <vt:lpstr>PowerPoint Presentation</vt:lpstr>
      <vt:lpstr>This Week in Petroleum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Price Movement</dc:title>
  <dc:creator>Shinnelle Rouldson</dc:creator>
  <cp:lastModifiedBy>Shinnelle Rouldson</cp:lastModifiedBy>
  <cp:revision>29</cp:revision>
  <dcterms:created xsi:type="dcterms:W3CDTF">2022-03-10T14:22:50Z</dcterms:created>
  <dcterms:modified xsi:type="dcterms:W3CDTF">2022-05-13T20:15:17Z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