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
  </p:notesMasterIdLst>
  <p:sldIdLst>
    <p:sldId id="256" r:id="rId5"/>
    <p:sldId id="257" r:id="rId6"/>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Ann William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CB3"/>
    <a:srgbClr val="0C6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89981" autoAdjust="0"/>
  </p:normalViewPr>
  <p:slideViewPr>
    <p:cSldViewPr snapToGrid="0">
      <p:cViewPr>
        <p:scale>
          <a:sx n="75" d="100"/>
          <a:sy n="75" d="100"/>
        </p:scale>
        <p:origin x="1740" y="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0009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56d02289_0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56d022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hyperlink" Target="https://www.bloomberg.com/news/articles/2023-01-03/us-recession-pretty-likely-ex-new-york-fed-chief-dudley-says" TargetMode="External"/><Relationship Id="rId5" Type="http://schemas.openxmlformats.org/officeDocument/2006/relationships/image" Target="../media/image18.png"/><Relationship Id="rId10" Type="http://schemas.openxmlformats.org/officeDocument/2006/relationships/hyperlink" Target="https://www.bloomberg.com/news/articles/2022-12-21/european-stocks-gain-after-hitting-six-week-low-on-rates-worries" TargetMode="External"/><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 y="518117"/>
            <a:ext cx="7765541" cy="907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91CBFB8B-63A5-4D48-9C57-CF6905CDACA2}"/>
              </a:ext>
            </a:extLst>
          </p:cNvPr>
          <p:cNvPicPr>
            <a:picLocks noChangeAspect="1"/>
          </p:cNvPicPr>
          <p:nvPr/>
        </p:nvPicPr>
        <p:blipFill>
          <a:blip r:embed="rId4"/>
          <a:stretch>
            <a:fillRect/>
          </a:stretch>
        </p:blipFill>
        <p:spPr>
          <a:xfrm>
            <a:off x="-29026" y="76200"/>
            <a:ext cx="7772400" cy="9906000"/>
          </a:xfrm>
          <a:prstGeom prst="rect">
            <a:avLst/>
          </a:prstGeom>
        </p:spPr>
      </p:pic>
      <p:pic>
        <p:nvPicPr>
          <p:cNvPr id="54" name="Google Shape;54;p13"/>
          <p:cNvPicPr preferRelativeResize="0"/>
          <p:nvPr/>
        </p:nvPicPr>
        <p:blipFill>
          <a:blip r:embed="rId5">
            <a:alphaModFix/>
          </a:blip>
          <a:stretch>
            <a:fillRect/>
          </a:stretch>
        </p:blipFill>
        <p:spPr>
          <a:xfrm>
            <a:off x="28980" y="-537352"/>
            <a:ext cx="7765691" cy="10595752"/>
          </a:xfrm>
          <a:prstGeom prst="rect">
            <a:avLst/>
          </a:prstGeom>
          <a:noFill/>
          <a:ln>
            <a:noFill/>
          </a:ln>
        </p:spPr>
      </p:pic>
      <p:sp>
        <p:nvSpPr>
          <p:cNvPr id="17" name="Rectangle 16"/>
          <p:cNvSpPr/>
          <p:nvPr/>
        </p:nvSpPr>
        <p:spPr>
          <a:xfrm>
            <a:off x="71936" y="6329634"/>
            <a:ext cx="3763059" cy="365330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en-US" sz="780" b="1" i="0" u="sng" strike="noStrike" kern="0" cap="none" spc="0" normalizeH="0" baseline="0" noProof="0" dirty="0">
                <a:ln>
                  <a:noFill/>
                </a:ln>
                <a:solidFill>
                  <a:srgbClr val="000000"/>
                </a:solidFill>
                <a:effectLst/>
                <a:uLnTx/>
                <a:uFillTx/>
                <a:latin typeface="Arial"/>
                <a:cs typeface="Arial"/>
                <a:sym typeface="Arial"/>
              </a:rPr>
              <a:t>For the </a:t>
            </a:r>
            <a:r>
              <a:rPr kumimoji="0" lang="en-US" sz="780" b="1" i="0" u="sng" strike="noStrike" kern="0" cap="none" spc="0" normalizeH="0" baseline="0" noProof="0" dirty="0" err="1">
                <a:ln>
                  <a:noFill/>
                </a:ln>
                <a:solidFill>
                  <a:srgbClr val="000000"/>
                </a:solidFill>
                <a:effectLst/>
                <a:uLnTx/>
                <a:uFillTx/>
                <a:latin typeface="Arial"/>
                <a:cs typeface="Arial"/>
                <a:sym typeface="Arial"/>
              </a:rPr>
              <a:t>si</a:t>
            </a:r>
            <a:r>
              <a:rPr lang="en-US" sz="780" b="1" u="sng" dirty="0"/>
              <a:t>x months e</a:t>
            </a:r>
            <a:r>
              <a:rPr kumimoji="0" lang="en-US" sz="780" b="1" i="0" u="sng" strike="noStrike" kern="0" cap="none" spc="0" normalizeH="0" baseline="0" noProof="0" dirty="0" err="1">
                <a:ln>
                  <a:noFill/>
                </a:ln>
                <a:solidFill>
                  <a:srgbClr val="000000"/>
                </a:solidFill>
                <a:effectLst/>
                <a:uLnTx/>
                <a:uFillTx/>
                <a:latin typeface="Arial"/>
                <a:cs typeface="Arial"/>
                <a:sym typeface="Arial"/>
              </a:rPr>
              <a:t>nded</a:t>
            </a:r>
            <a:r>
              <a:rPr kumimoji="0" lang="en-US" sz="780" b="1" i="0" u="sng" strike="noStrike" kern="0" cap="none" spc="0" normalizeH="0" baseline="0" noProof="0" dirty="0">
                <a:ln>
                  <a:noFill/>
                </a:ln>
                <a:solidFill>
                  <a:srgbClr val="000000"/>
                </a:solidFill>
                <a:effectLst/>
                <a:uLnTx/>
                <a:uFillTx/>
                <a:latin typeface="Arial"/>
                <a:cs typeface="Arial"/>
                <a:sym typeface="Arial"/>
              </a:rPr>
              <a:t> </a:t>
            </a:r>
            <a:r>
              <a:rPr lang="en-US" sz="780" b="1" u="sng" dirty="0"/>
              <a:t>October</a:t>
            </a:r>
            <a:r>
              <a:rPr kumimoji="0" lang="en-US" sz="780" b="1" i="0" u="sng" strike="noStrike" kern="0" cap="none" spc="0" normalizeH="0" baseline="0" noProof="0" dirty="0">
                <a:ln>
                  <a:noFill/>
                </a:ln>
                <a:solidFill>
                  <a:srgbClr val="000000"/>
                </a:solidFill>
                <a:effectLst/>
                <a:uLnTx/>
                <a:uFillTx/>
                <a:latin typeface="Arial"/>
                <a:cs typeface="Arial"/>
                <a:sym typeface="Arial"/>
              </a:rPr>
              <a:t> 31, 2022:</a:t>
            </a:r>
          </a:p>
          <a:p>
            <a:pPr marL="0" marR="0" lvl="0" indent="0" algn="just" defTabSz="914400" rtl="0" eaLnBrk="1" fontAlgn="auto" latinLnBrk="0" hangingPunct="1">
              <a:spcBef>
                <a:spcPts val="0"/>
              </a:spcBef>
              <a:spcAft>
                <a:spcPts val="0"/>
              </a:spcAft>
              <a:buClr>
                <a:srgbClr val="000000"/>
              </a:buClr>
              <a:buSzTx/>
              <a:buFont typeface="Arial"/>
              <a:buNone/>
              <a:tabLst/>
              <a:defRPr/>
            </a:pPr>
            <a:endParaRPr kumimoji="0" lang="en-US" sz="780" b="1" i="0" u="sng" strike="noStrike" kern="0" cap="none" spc="0" normalizeH="0" baseline="0" noProof="0" dirty="0">
              <a:ln>
                <a:noFill/>
              </a:ln>
              <a:solidFill>
                <a:srgbClr val="000000"/>
              </a:solidFill>
              <a:effectLst/>
              <a:uLnTx/>
              <a:uFillTx/>
              <a:latin typeface="Arial"/>
              <a:cs typeface="Arial"/>
              <a:sym typeface="Arial"/>
            </a:endParaRP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JBG reported total revenue of $45.84 billion for the six months ended October 31, 2022 (2021: $35.08 billion), a 31% increase year over year.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 of sales increased 25% to $34.75 billion (2021: $27.81 billion). Consequently, gross profit increased 53% to $11.10 billion (2021: $7.27 billion).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Distribution costs increased 18% to $1.44 billion for the period (2021: $1.21 billion), while administration and other expenses increased 22% to $5.48 billion (2021: $4.50 billion). Other income amounted to $265.08 million (2021: $162.71 million), 63% more year over year.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Operating profit increased 159% to $4.45 billion (2021: $1.71 billion).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Finance income declined 74% to $4.48 million (2021: $17.32 million); finance costs increased 41% to $756.49 million (2021: $535.81 million).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Profit before taxation increased 209% to $3.69 billion (2021: $1.20 billion). Taxes payable for the period increased 168% to $671.25 million (2021: $250.45 million). Net profit increased 119% to $1.91 billion (2021: $871.50 million).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Net profit attributable to shareholders amounted to $2.07 billion (2021: $882.14 million), 135% more year over year.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comprehensive income for the six months amounted to $2.36 billion (2021: $736.93 million). </a:t>
            </a:r>
          </a:p>
          <a:p>
            <a:pPr marR="0" lvl="0" algn="just">
              <a:spcBef>
                <a:spcPts val="0"/>
              </a:spcBef>
              <a:spcAft>
                <a:spcPts val="600"/>
              </a:spcAft>
            </a:pPr>
            <a:r>
              <a:rPr lang="en-US" sz="78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Earnings per share (EPS) for period totalled $1.73 (2021: $0.74). The trailing twelve months EPS amounted to $3.60. The total number of shares employed in our calculations amounted to 1,199,276,400 units. </a:t>
            </a:r>
          </a:p>
          <a:p>
            <a:pPr marR="0" lvl="0" algn="just">
              <a:spcBef>
                <a:spcPts val="0"/>
              </a:spcBef>
              <a:spcAft>
                <a:spcPts val="600"/>
              </a:spcAft>
            </a:pPr>
            <a:endPar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CE0C5E4D-B801-B4CB-43DF-4574F8EB7473}"/>
              </a:ext>
            </a:extLst>
          </p:cNvPr>
          <p:cNvPicPr>
            <a:picLocks noChangeAspect="1"/>
          </p:cNvPicPr>
          <p:nvPr/>
        </p:nvPicPr>
        <p:blipFill>
          <a:blip r:embed="rId6"/>
          <a:stretch>
            <a:fillRect/>
          </a:stretch>
        </p:blipFill>
        <p:spPr>
          <a:xfrm>
            <a:off x="13568" y="4236078"/>
            <a:ext cx="3728438" cy="1700931"/>
          </a:xfrm>
          <a:prstGeom prst="rect">
            <a:avLst/>
          </a:prstGeom>
        </p:spPr>
      </p:pic>
      <p:pic>
        <p:nvPicPr>
          <p:cNvPr id="62" name="Google Shape;62;p13"/>
          <p:cNvPicPr preferRelativeResize="0"/>
          <p:nvPr/>
        </p:nvPicPr>
        <p:blipFill rotWithShape="1">
          <a:blip r:embed="rId7">
            <a:alphaModFix/>
          </a:blip>
          <a:srcRect l="3150" t="41541" r="49054" b="40580"/>
          <a:stretch/>
        </p:blipFill>
        <p:spPr>
          <a:xfrm>
            <a:off x="4065373" y="2416814"/>
            <a:ext cx="3591580" cy="1698621"/>
          </a:xfrm>
          <a:prstGeom prst="rect">
            <a:avLst/>
          </a:prstGeom>
          <a:noFill/>
          <a:ln>
            <a:noFill/>
          </a:ln>
        </p:spPr>
      </p:pic>
      <p:pic>
        <p:nvPicPr>
          <p:cNvPr id="55" name="Google Shape;55;p13"/>
          <p:cNvPicPr preferRelativeResize="0"/>
          <p:nvPr/>
        </p:nvPicPr>
        <p:blipFill rotWithShape="1">
          <a:blip r:embed="rId8">
            <a:alphaModFix/>
          </a:blip>
          <a:srcRect l="4254" r="4382" b="78479"/>
          <a:stretch/>
        </p:blipFill>
        <p:spPr>
          <a:xfrm>
            <a:off x="330741" y="-5025"/>
            <a:ext cx="7101192" cy="2164565"/>
          </a:xfrm>
          <a:prstGeom prst="rect">
            <a:avLst/>
          </a:prstGeom>
          <a:noFill/>
          <a:ln>
            <a:noFill/>
          </a:ln>
        </p:spPr>
      </p:pic>
      <p:pic>
        <p:nvPicPr>
          <p:cNvPr id="56" name="Google Shape;56;p13"/>
          <p:cNvPicPr preferRelativeResize="0"/>
          <p:nvPr/>
        </p:nvPicPr>
        <p:blipFill rotWithShape="1">
          <a:blip r:embed="rId9">
            <a:alphaModFix/>
          </a:blip>
          <a:srcRect t="-50" r="47695" b="94535"/>
          <a:stretch/>
        </p:blipFill>
        <p:spPr>
          <a:xfrm>
            <a:off x="0" y="-5024"/>
            <a:ext cx="4065373" cy="554724"/>
          </a:xfrm>
          <a:prstGeom prst="rect">
            <a:avLst/>
          </a:prstGeom>
          <a:noFill/>
          <a:ln>
            <a:noFill/>
          </a:ln>
        </p:spPr>
      </p:pic>
      <p:sp>
        <p:nvSpPr>
          <p:cNvPr id="6" name="Rectangle 5">
            <a:extLst>
              <a:ext uri="{FF2B5EF4-FFF2-40B4-BE49-F238E27FC236}">
                <a16:creationId xmlns:a16="http://schemas.microsoft.com/office/drawing/2014/main" id="{1DD1C9C4-B38A-476A-AB66-D687035E3204}"/>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 23, 2021</a:t>
            </a:r>
          </a:p>
        </p:txBody>
      </p:sp>
      <p:sp>
        <p:nvSpPr>
          <p:cNvPr id="4" name="TextBox 3">
            <a:extLst>
              <a:ext uri="{FF2B5EF4-FFF2-40B4-BE49-F238E27FC236}">
                <a16:creationId xmlns:a16="http://schemas.microsoft.com/office/drawing/2014/main" id="{ACBD6281-06E1-4FC7-84E4-CE99B2512425}"/>
              </a:ext>
            </a:extLst>
          </p:cNvPr>
          <p:cNvSpPr txBox="1"/>
          <p:nvPr/>
        </p:nvSpPr>
        <p:spPr>
          <a:xfrm>
            <a:off x="4228374" y="4586042"/>
            <a:ext cx="3423065" cy="1477328"/>
          </a:xfrm>
          <a:prstGeom prst="rect">
            <a:avLst/>
          </a:prstGeom>
          <a:noFill/>
          <a:ln>
            <a:noFill/>
          </a:ln>
        </p:spPr>
        <p:txBody>
          <a:bodyPr wrap="square" rtlCol="0">
            <a:spAutoFit/>
          </a:bodyPr>
          <a:lstStyle/>
          <a:p>
            <a:pPr marL="0" lvl="0" indent="0" algn="just" rtl="0">
              <a:spcBef>
                <a:spcPts val="0"/>
              </a:spcBef>
              <a:spcAft>
                <a:spcPts val="0"/>
              </a:spcAft>
              <a:buNone/>
            </a:pPr>
            <a:r>
              <a:rPr lang="en-US" sz="900" dirty="0">
                <a:solidFill>
                  <a:schemeClr val="tx1"/>
                </a:solidFill>
              </a:rPr>
              <a:t>The Jamaican dollar fixed income market was not liquid in today’s (January 3, 2023) trading session. The over night rate stood at 7.75% to 8.00%, while the 30-day rate was 8.50% to 8.65%.</a:t>
            </a:r>
          </a:p>
          <a:p>
            <a:pPr marL="0" lvl="0" indent="0" algn="just" rtl="0">
              <a:spcBef>
                <a:spcPts val="0"/>
              </a:spcBef>
              <a:spcAft>
                <a:spcPts val="0"/>
              </a:spcAft>
              <a:buNone/>
            </a:pPr>
            <a:endParaRPr lang="en-US" sz="900" dirty="0">
              <a:solidFill>
                <a:schemeClr val="tx1"/>
              </a:solidFill>
            </a:endParaRPr>
          </a:p>
          <a:p>
            <a:pPr marL="0" lvl="0" indent="0" algn="just" rtl="0">
              <a:spcBef>
                <a:spcPts val="0"/>
              </a:spcBef>
              <a:spcAft>
                <a:spcPts val="0"/>
              </a:spcAft>
              <a:buNone/>
            </a:pPr>
            <a:r>
              <a:rPr lang="en-US" sz="900" dirty="0">
                <a:solidFill>
                  <a:schemeClr val="tx1"/>
                </a:solidFill>
              </a:rPr>
              <a:t>The US dollar fixed income market was also not liquid during today’s (January 3, 2023) trading session. The overnight market rates were quoted at 1.00% to 1.50% while the 30-day market rates stood at 3.80% to 4.00%.</a:t>
            </a:r>
          </a:p>
          <a:p>
            <a:pPr marL="0" lvl="0" indent="0" algn="just" rtl="0">
              <a:spcBef>
                <a:spcPts val="0"/>
              </a:spcBef>
              <a:spcAft>
                <a:spcPts val="0"/>
              </a:spcAft>
              <a:buNone/>
            </a:pPr>
            <a:endParaRPr lang="en-US" sz="900" dirty="0"/>
          </a:p>
        </p:txBody>
      </p:sp>
      <p:sp>
        <p:nvSpPr>
          <p:cNvPr id="5" name="TextBox 4">
            <a:extLst>
              <a:ext uri="{FF2B5EF4-FFF2-40B4-BE49-F238E27FC236}">
                <a16:creationId xmlns:a16="http://schemas.microsoft.com/office/drawing/2014/main" id="{5192A73A-7D4F-44E6-9438-1D2E7CAE1AEF}"/>
              </a:ext>
            </a:extLst>
          </p:cNvPr>
          <p:cNvSpPr txBox="1"/>
          <p:nvPr/>
        </p:nvSpPr>
        <p:spPr>
          <a:xfrm>
            <a:off x="4140913" y="4103754"/>
            <a:ext cx="3311616" cy="215444"/>
          </a:xfrm>
          <a:prstGeom prst="rect">
            <a:avLst/>
          </a:prstGeom>
          <a:noFill/>
        </p:spPr>
        <p:txBody>
          <a:bodyPr wrap="square" rtlCol="0">
            <a:spAutoFit/>
          </a:bodyPr>
          <a:lstStyle/>
          <a:p>
            <a:pPr rtl="0"/>
            <a:r>
              <a:rPr lang="en-US" sz="800" b="0" i="0" u="none" strike="noStrike" kern="1400" baseline="0" dirty="0">
                <a:solidFill>
                  <a:srgbClr val="0070C0"/>
                </a:solidFill>
                <a:latin typeface="Times New Roman" panose="02020603050405020304" pitchFamily="18" charset="0"/>
              </a:rPr>
              <a:t>*Rates as at</a:t>
            </a:r>
            <a:r>
              <a:rPr lang="en-US" sz="800" kern="1400" dirty="0">
                <a:solidFill>
                  <a:srgbClr val="0070C0"/>
                </a:solidFill>
                <a:latin typeface="Times New Roman" panose="02020603050405020304" pitchFamily="18" charset="0"/>
              </a:rPr>
              <a:t> December 30,</a:t>
            </a:r>
            <a:r>
              <a:rPr lang="en-US" sz="800" b="0" i="0" u="none" strike="noStrike" kern="1400" baseline="0" dirty="0">
                <a:solidFill>
                  <a:srgbClr val="0070C0"/>
                </a:solidFill>
                <a:latin typeface="Times New Roman" panose="02020603050405020304" pitchFamily="18" charset="0"/>
              </a:rPr>
              <a:t> 2022</a:t>
            </a:r>
          </a:p>
        </p:txBody>
      </p:sp>
      <p:sp>
        <p:nvSpPr>
          <p:cNvPr id="9" name="TextBox 8">
            <a:extLst>
              <a:ext uri="{FF2B5EF4-FFF2-40B4-BE49-F238E27FC236}">
                <a16:creationId xmlns:a16="http://schemas.microsoft.com/office/drawing/2014/main" id="{F93A8FC6-267B-42C2-842F-ED9AA3545C0B}"/>
              </a:ext>
            </a:extLst>
          </p:cNvPr>
          <p:cNvSpPr txBox="1"/>
          <p:nvPr/>
        </p:nvSpPr>
        <p:spPr>
          <a:xfrm>
            <a:off x="4185022" y="6321410"/>
            <a:ext cx="3423064" cy="1477328"/>
          </a:xfrm>
          <a:prstGeom prst="rect">
            <a:avLst/>
          </a:prstGeom>
          <a:noFill/>
        </p:spPr>
        <p:txBody>
          <a:bodyPr wrap="square" rtlCol="0">
            <a:spAutoFit/>
          </a:bodyPr>
          <a:lstStyle/>
          <a:p>
            <a:pPr lvl="0" algn="just">
              <a:buSzPts val="1100"/>
              <a:defRPr/>
            </a:pPr>
            <a:r>
              <a:rPr lang="en-US" sz="900" b="1" dirty="0"/>
              <a:t>CI Synergy American Corporate Class</a:t>
            </a:r>
          </a:p>
          <a:p>
            <a:pPr lvl="0" algn="just">
              <a:buSzPts val="1100"/>
              <a:defRPr/>
            </a:pPr>
            <a:endParaRPr lang="en-US" sz="900" b="1" dirty="0"/>
          </a:p>
          <a:p>
            <a:pPr lvl="0" algn="just">
              <a:buSzPts val="1100"/>
              <a:defRPr/>
            </a:pPr>
            <a:r>
              <a:rPr lang="en-US" sz="900" dirty="0">
                <a:solidFill>
                  <a:schemeClr val="tx1"/>
                </a:solidFill>
              </a:rPr>
              <a:t>This fund invests primarily in equity and equity-related securities of companies which are located in countries that have signed the North American Free Trade Agreement (NAFTA) (or its successor). </a:t>
            </a:r>
          </a:p>
          <a:p>
            <a:pPr lvl="0" algn="just">
              <a:buSzPts val="1100"/>
              <a:defRPr/>
            </a:pPr>
            <a:endParaRPr lang="en-US" sz="900" dirty="0">
              <a:solidFill>
                <a:schemeClr val="tx1"/>
              </a:solidFill>
            </a:endParaRPr>
          </a:p>
          <a:p>
            <a:pPr lvl="0" algn="just">
              <a:buSzPts val="1100"/>
              <a:defRPr/>
            </a:pPr>
            <a:r>
              <a:rPr lang="en-US" sz="900" dirty="0">
                <a:solidFill>
                  <a:schemeClr val="tx1"/>
                </a:solidFill>
              </a:rPr>
              <a:t>The fund has a 3-year return of 5.90% and a 5-year return of 6.80%. The Fund also has a 10-year return of 9.10%. Rates are as at November 30, 2022.</a:t>
            </a:r>
          </a:p>
        </p:txBody>
      </p:sp>
      <p:sp>
        <p:nvSpPr>
          <p:cNvPr id="19" name="TextBox 18">
            <a:extLst>
              <a:ext uri="{FF2B5EF4-FFF2-40B4-BE49-F238E27FC236}">
                <a16:creationId xmlns:a16="http://schemas.microsoft.com/office/drawing/2014/main" id="{586B8722-8881-480F-B82E-B383F1B98B5B}"/>
              </a:ext>
            </a:extLst>
          </p:cNvPr>
          <p:cNvSpPr txBox="1"/>
          <p:nvPr/>
        </p:nvSpPr>
        <p:spPr>
          <a:xfrm>
            <a:off x="200567" y="9893006"/>
            <a:ext cx="3770229" cy="184666"/>
          </a:xfrm>
          <a:prstGeom prst="rect">
            <a:avLst/>
          </a:prstGeom>
          <a:noFill/>
        </p:spPr>
        <p:txBody>
          <a:bodyPr wrap="square" rtlCol="0">
            <a:spAutoFit/>
          </a:bodyPr>
          <a:lstStyle/>
          <a:p>
            <a:r>
              <a:rPr lang="en-US" sz="600" dirty="0">
                <a:solidFill>
                  <a:srgbClr val="0070C0"/>
                </a:solidFill>
              </a:rPr>
              <a:t>*Prices are as at January 3, 2023 *Projections are made to the company’s financial year end</a:t>
            </a:r>
          </a:p>
        </p:txBody>
      </p:sp>
      <p:sp>
        <p:nvSpPr>
          <p:cNvPr id="2" name="Rectangle 1">
            <a:extLst>
              <a:ext uri="{FF2B5EF4-FFF2-40B4-BE49-F238E27FC236}">
                <a16:creationId xmlns:a16="http://schemas.microsoft.com/office/drawing/2014/main" id="{1BF1E2F6-3A87-4026-A940-445929FC677B}"/>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January 3, 2022</a:t>
            </a:r>
          </a:p>
        </p:txBody>
      </p:sp>
      <p:sp>
        <p:nvSpPr>
          <p:cNvPr id="14" name="TextBox 13">
            <a:extLst>
              <a:ext uri="{FF2B5EF4-FFF2-40B4-BE49-F238E27FC236}">
                <a16:creationId xmlns:a16="http://schemas.microsoft.com/office/drawing/2014/main" id="{57F53DBC-5160-41E1-AB5C-E4361AB8C4EC}"/>
              </a:ext>
            </a:extLst>
          </p:cNvPr>
          <p:cNvSpPr txBox="1"/>
          <p:nvPr/>
        </p:nvSpPr>
        <p:spPr>
          <a:xfrm>
            <a:off x="1614259" y="6099534"/>
            <a:ext cx="2643778" cy="21544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Wisynco​ Group Limited  (WISYNCO)</a:t>
            </a:r>
          </a:p>
        </p:txBody>
      </p:sp>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0131" t="20823" b="75982"/>
          <a:stretch/>
        </p:blipFill>
        <p:spPr bwMode="auto">
          <a:xfrm>
            <a:off x="3896338" y="2075935"/>
            <a:ext cx="3876061" cy="3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1" t="58763" r="48711" b="36968"/>
          <a:stretch/>
        </p:blipFill>
        <p:spPr bwMode="auto">
          <a:xfrm>
            <a:off x="5896" y="5992529"/>
            <a:ext cx="3806782" cy="42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6154" t="10605" r="8807" b="24416"/>
          <a:stretch/>
        </p:blipFill>
        <p:spPr bwMode="auto">
          <a:xfrm>
            <a:off x="71936" y="2075934"/>
            <a:ext cx="3779956" cy="214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545981" y="6098471"/>
            <a:ext cx="2678555" cy="215444"/>
          </a:xfrm>
          <a:prstGeom prst="rect">
            <a:avLst/>
          </a:prstGeom>
          <a:noFill/>
        </p:spPr>
        <p:txBody>
          <a:bodyPr wrap="square" rtlCol="0">
            <a:spAutoFit/>
          </a:bodyPr>
          <a:lstStyle/>
          <a:p>
            <a:pPr lvl="0">
              <a:defRPr/>
            </a:pPr>
            <a:r>
              <a:rPr lang="en-US" sz="800" b="1" dirty="0">
                <a:solidFill>
                  <a:srgbClr val="FFFFFF"/>
                </a:solidFill>
                <a:latin typeface="Arial" panose="020B0604020202020204" pitchFamily="34" charset="0"/>
                <a:cs typeface="Arial" panose="020B0604020202020204" pitchFamily="34" charset="0"/>
              </a:rPr>
              <a:t>Jamaica Broilers Group (JBG)</a:t>
            </a:r>
          </a:p>
        </p:txBody>
      </p:sp>
      <p:pic>
        <p:nvPicPr>
          <p:cNvPr id="22" name="Picture 21">
            <a:extLst>
              <a:ext uri="{FF2B5EF4-FFF2-40B4-BE49-F238E27FC236}">
                <a16:creationId xmlns:a16="http://schemas.microsoft.com/office/drawing/2014/main" id="{BE52BEC6-C1C9-1F02-A724-3860FA166403}"/>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205643" y="7870003"/>
            <a:ext cx="3311038" cy="1910700"/>
          </a:xfrm>
          <a:prstGeom prst="rect">
            <a:avLst/>
          </a:prstGeom>
        </p:spPr>
      </p:pic>
      <p:pic>
        <p:nvPicPr>
          <p:cNvPr id="1025" name="Picture 1">
            <a:extLst>
              <a:ext uri="{FF2B5EF4-FFF2-40B4-BE49-F238E27FC236}">
                <a16:creationId xmlns:a16="http://schemas.microsoft.com/office/drawing/2014/main" id="{48F610A7-1AFE-5E0D-167D-2037FC5ECC45}"/>
              </a:ext>
            </a:extLst>
          </p:cNvPr>
          <p:cNvPicPr>
            <a:picLocks noChangeAspect="1" noChangeArrowheads="1"/>
          </p:cNvPicPr>
          <p:nvPr/>
        </p:nvPicPr>
        <p:blipFill>
          <a:blip r:embed="rId15">
            <a:extLst>
              <a:ext uri="{96DAC541-7B7A-43D3-8B79-37D633B846F1}">
                <asvg:svgBlip xmlns:asvg="http://schemas.microsoft.com/office/drawing/2016/SVG/main" r:embed="rId16"/>
              </a:ext>
            </a:extLst>
          </a:blip>
          <a:srcRect/>
          <a:stretch/>
        </p:blipFill>
        <p:spPr bwMode="auto">
          <a:xfrm>
            <a:off x="200567" y="4210914"/>
            <a:ext cx="3484499" cy="1763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25BF7DB-FB94-27D0-2575-1AD4458840FF}"/>
              </a:ext>
            </a:extLst>
          </p:cNvPr>
          <p:cNvPicPr>
            <a:picLocks noChangeAspect="1"/>
          </p:cNvPicPr>
          <p:nvPr/>
        </p:nvPicPr>
        <p:blipFill>
          <a:blip r:embed="rId17"/>
          <a:srcRect/>
          <a:stretch/>
        </p:blipFill>
        <p:spPr>
          <a:xfrm>
            <a:off x="200567" y="2397357"/>
            <a:ext cx="3484499" cy="1693613"/>
          </a:xfrm>
          <a:prstGeom prst="rect">
            <a:avLst/>
          </a:prstGeom>
        </p:spPr>
      </p:pic>
      <p:pic>
        <p:nvPicPr>
          <p:cNvPr id="7" name="Picture 6">
            <a:extLst>
              <a:ext uri="{FF2B5EF4-FFF2-40B4-BE49-F238E27FC236}">
                <a16:creationId xmlns:a16="http://schemas.microsoft.com/office/drawing/2014/main" id="{97E84C3E-DD89-C395-21EC-E2DE9359E04C}"/>
              </a:ext>
            </a:extLst>
          </p:cNvPr>
          <p:cNvPicPr>
            <a:picLocks noChangeAspect="1"/>
          </p:cNvPicPr>
          <p:nvPr/>
        </p:nvPicPr>
        <p:blipFill>
          <a:blip r:embed="rId18"/>
          <a:srcRect/>
          <a:stretch/>
        </p:blipFill>
        <p:spPr>
          <a:xfrm>
            <a:off x="4229157" y="2424686"/>
            <a:ext cx="3379712" cy="16935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0" y="-44825"/>
            <a:ext cx="7772400" cy="10103222"/>
          </a:xfrm>
          <a:prstGeom prst="rect">
            <a:avLst/>
          </a:prstGeom>
          <a:noFill/>
          <a:ln>
            <a:noFill/>
          </a:ln>
        </p:spPr>
      </p:pic>
      <p:pic>
        <p:nvPicPr>
          <p:cNvPr id="74" name="Google Shape;74;p14"/>
          <p:cNvPicPr preferRelativeResize="0"/>
          <p:nvPr/>
        </p:nvPicPr>
        <p:blipFill>
          <a:blip r:embed="rId4">
            <a:alphaModFix/>
          </a:blip>
          <a:stretch>
            <a:fillRect/>
          </a:stretch>
        </p:blipFill>
        <p:spPr>
          <a:xfrm>
            <a:off x="0" y="0"/>
            <a:ext cx="7772400" cy="10058400"/>
          </a:xfrm>
          <a:prstGeom prst="rect">
            <a:avLst/>
          </a:prstGeom>
          <a:noFill/>
          <a:ln>
            <a:noFill/>
          </a:ln>
        </p:spPr>
      </p:pic>
      <p:pic>
        <p:nvPicPr>
          <p:cNvPr id="75" name="Google Shape;75;p14"/>
          <p:cNvPicPr preferRelativeResize="0"/>
          <p:nvPr/>
        </p:nvPicPr>
        <p:blipFill>
          <a:blip r:embed="rId5">
            <a:alphaModFix/>
          </a:blip>
          <a:stretch>
            <a:fillRect/>
          </a:stretch>
        </p:blipFill>
        <p:spPr>
          <a:xfrm>
            <a:off x="0" y="0"/>
            <a:ext cx="7772400" cy="10058400"/>
          </a:xfrm>
          <a:prstGeom prst="rect">
            <a:avLst/>
          </a:prstGeom>
          <a:noFill/>
          <a:ln>
            <a:noFill/>
          </a:ln>
        </p:spPr>
      </p:pic>
      <p:pic>
        <p:nvPicPr>
          <p:cNvPr id="76" name="Google Shape;76;p14"/>
          <p:cNvPicPr preferRelativeResize="0"/>
          <p:nvPr/>
        </p:nvPicPr>
        <p:blipFill>
          <a:blip r:embed="rId6">
            <a:alphaModFix/>
          </a:blip>
          <a:stretch>
            <a:fillRect/>
          </a:stretch>
        </p:blipFill>
        <p:spPr>
          <a:xfrm>
            <a:off x="0" y="0"/>
            <a:ext cx="7772400" cy="10058400"/>
          </a:xfrm>
          <a:prstGeom prst="rect">
            <a:avLst/>
          </a:prstGeom>
          <a:noFill/>
          <a:ln>
            <a:noFill/>
          </a:ln>
        </p:spPr>
      </p:pic>
      <p:pic>
        <p:nvPicPr>
          <p:cNvPr id="77" name="Google Shape;77;p14"/>
          <p:cNvPicPr preferRelativeResize="0"/>
          <p:nvPr/>
        </p:nvPicPr>
        <p:blipFill>
          <a:blip r:embed="rId7">
            <a:alphaModFix/>
          </a:blip>
          <a:stretch>
            <a:fillRect/>
          </a:stretch>
        </p:blipFill>
        <p:spPr>
          <a:xfrm>
            <a:off x="0" y="0"/>
            <a:ext cx="7772400" cy="10058400"/>
          </a:xfrm>
          <a:prstGeom prst="rect">
            <a:avLst/>
          </a:prstGeom>
          <a:noFill/>
          <a:ln>
            <a:noFill/>
          </a:ln>
        </p:spPr>
      </p:pic>
      <p:pic>
        <p:nvPicPr>
          <p:cNvPr id="78" name="Google Shape;78;p14"/>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79" name="Google Shape;79;p14"/>
          <p:cNvPicPr preferRelativeResize="0"/>
          <p:nvPr/>
        </p:nvPicPr>
        <p:blipFill>
          <a:blip r:embed="rId9">
            <a:alphaModFix/>
          </a:blip>
          <a:stretch>
            <a:fillRect/>
          </a:stretch>
        </p:blipFill>
        <p:spPr>
          <a:xfrm>
            <a:off x="0" y="-83657"/>
            <a:ext cx="7772400" cy="10158984"/>
          </a:xfrm>
          <a:prstGeom prst="rect">
            <a:avLst/>
          </a:prstGeom>
          <a:noFill/>
          <a:ln>
            <a:noFill/>
          </a:ln>
        </p:spPr>
      </p:pic>
      <p:sp>
        <p:nvSpPr>
          <p:cNvPr id="80" name="Google Shape;80;p14"/>
          <p:cNvSpPr txBox="1"/>
          <p:nvPr/>
        </p:nvSpPr>
        <p:spPr>
          <a:xfrm>
            <a:off x="-165723" y="471185"/>
            <a:ext cx="4136187" cy="307746"/>
          </a:xfrm>
          <a:prstGeom prst="rect">
            <a:avLst/>
          </a:prstGeom>
          <a:noFill/>
          <a:ln>
            <a:noFill/>
          </a:ln>
        </p:spPr>
        <p:txBody>
          <a:bodyPr spcFirstLastPara="1" wrap="square" lIns="91425" tIns="91425" rIns="91425" bIns="91425" anchor="t" anchorCtr="0">
            <a:spAutoFit/>
          </a:bodyPr>
          <a:lstStyle/>
          <a:p>
            <a:pPr lvl="0" algn="ctr"/>
            <a:r>
              <a:rPr lang="en-US" sz="800" b="1" dirty="0">
                <a:solidFill>
                  <a:srgbClr val="FFFFFF"/>
                </a:solidFill>
              </a:rPr>
              <a:t>US Recession ‘Pretty Likely,’ Ex-New York Fed Chief Dudley Says</a:t>
            </a:r>
          </a:p>
        </p:txBody>
      </p:sp>
      <p:sp>
        <p:nvSpPr>
          <p:cNvPr id="81" name="Google Shape;81;p14"/>
          <p:cNvSpPr txBox="1"/>
          <p:nvPr/>
        </p:nvSpPr>
        <p:spPr>
          <a:xfrm>
            <a:off x="3748354" y="471185"/>
            <a:ext cx="4222349" cy="307746"/>
          </a:xfrm>
          <a:prstGeom prst="rect">
            <a:avLst/>
          </a:prstGeom>
          <a:noFill/>
          <a:ln>
            <a:noFill/>
          </a:ln>
        </p:spPr>
        <p:txBody>
          <a:bodyPr spcFirstLastPara="1" wrap="square" lIns="91425" tIns="91425" rIns="91425" bIns="91425" anchor="t" anchorCtr="0">
            <a:spAutoFit/>
          </a:bodyPr>
          <a:lstStyle/>
          <a:p>
            <a:pPr lvl="0" algn="ctr"/>
            <a:r>
              <a:rPr lang="en-US" sz="800" b="1" dirty="0">
                <a:solidFill>
                  <a:srgbClr val="FFFFFF"/>
                </a:solidFill>
              </a:rPr>
              <a:t>China’s Economy Ends Year in Slump as Covid Infections Surge</a:t>
            </a:r>
            <a:endParaRPr lang="en-JM" sz="800" b="1" dirty="0">
              <a:solidFill>
                <a:srgbClr val="FFFFFF"/>
              </a:solidFill>
            </a:endParaRPr>
          </a:p>
        </p:txBody>
      </p:sp>
      <p:sp>
        <p:nvSpPr>
          <p:cNvPr id="83" name="Google Shape;83;p14"/>
          <p:cNvSpPr txBox="1"/>
          <p:nvPr/>
        </p:nvSpPr>
        <p:spPr>
          <a:xfrm>
            <a:off x="4117963" y="751878"/>
            <a:ext cx="3461680" cy="2099519"/>
          </a:xfrm>
          <a:prstGeom prst="rect">
            <a:avLst/>
          </a:prstGeom>
          <a:noFill/>
          <a:ln>
            <a:noFill/>
          </a:ln>
        </p:spPr>
        <p:txBody>
          <a:bodyPr spcFirstLastPara="1" wrap="square" lIns="91425" tIns="91425" rIns="91425" bIns="91425" anchor="t" anchorCtr="0">
            <a:spAutoFit/>
          </a:bodyPr>
          <a:lstStyle/>
          <a:p>
            <a:pPr algn="just"/>
            <a:r>
              <a:rPr lang="en-US" sz="900" dirty="0">
                <a:latin typeface="Arial" panose="020B0604020202020204" pitchFamily="34" charset="0"/>
                <a:ea typeface="Calibri" panose="020F0502020204030204" pitchFamily="34" charset="0"/>
                <a:cs typeface="Arial" panose="020B0604020202020204" pitchFamily="34" charset="0"/>
              </a:rPr>
              <a:t>China’s economy ended the year in a major slump as business and consumer spending plunged in December, with more disruption likely in the first few months of the year as Covid infections surge across the country.</a:t>
            </a:r>
          </a:p>
          <a:p>
            <a:pPr algn="just"/>
            <a:endParaRPr lang="en-US" sz="900" dirty="0">
              <a:latin typeface="Arial" panose="020B0604020202020204" pitchFamily="34" charset="0"/>
              <a:ea typeface="Calibri" panose="020F0502020204030204" pitchFamily="34" charset="0"/>
              <a:cs typeface="Arial" panose="020B0604020202020204" pitchFamily="34" charset="0"/>
            </a:endParaRPr>
          </a:p>
          <a:p>
            <a:pPr algn="just"/>
            <a:r>
              <a:rPr lang="en-US" sz="900" dirty="0">
                <a:latin typeface="Arial" panose="020B0604020202020204" pitchFamily="34" charset="0"/>
                <a:ea typeface="Calibri" panose="020F0502020204030204" pitchFamily="34" charset="0"/>
                <a:cs typeface="Arial" panose="020B0604020202020204" pitchFamily="34" charset="0"/>
              </a:rPr>
              <a:t>Official data over the weekend showed the decline in manufacturing worsened last month, while activity in the services sector plunged the most since February 2020. </a:t>
            </a:r>
          </a:p>
          <a:p>
            <a:pPr algn="just"/>
            <a:endParaRPr lang="en-US" sz="500" dirty="0">
              <a:solidFill>
                <a:schemeClr val="accent5">
                  <a:lumMod val="75000"/>
                </a:schemeClr>
              </a:solidFill>
              <a:latin typeface="Arial" panose="020B0604020202020204" pitchFamily="34" charset="0"/>
              <a:cs typeface="Arial" panose="020B0604020202020204" pitchFamily="34" charset="0"/>
            </a:endParaRPr>
          </a:p>
          <a:p>
            <a:pPr algn="just">
              <a:lnSpc>
                <a:spcPct val="115000"/>
              </a:lnSpc>
            </a:pPr>
            <a:endParaRPr lang="en-US" sz="5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just">
              <a:lnSpc>
                <a:spcPct val="115000"/>
              </a:lnSpc>
            </a:pPr>
            <a:endParaRPr lang="en-US" sz="5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just">
              <a:lnSpc>
                <a:spcPct val="115000"/>
              </a:lnSpc>
            </a:pPr>
            <a:endParaRPr lang="en-US" sz="5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just">
              <a:lnSpc>
                <a:spcPct val="115000"/>
              </a:lnSpc>
            </a:pPr>
            <a:endParaRPr lang="en-US" sz="5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just">
              <a:lnSpc>
                <a:spcPct val="115000"/>
              </a:lnSpc>
              <a:spcAft>
                <a:spcPts val="1000"/>
              </a:spcAft>
            </a:pPr>
            <a:r>
              <a:rPr lang="en-US" sz="700" dirty="0">
                <a:solidFill>
                  <a:schemeClr val="accent5">
                    <a:lumMod val="75000"/>
                  </a:schemeClr>
                </a:solidFill>
                <a:latin typeface="Arial" panose="020B0604020202020204" pitchFamily="34" charset="0"/>
                <a:cs typeface="Arial" panose="020B0604020202020204" pitchFamily="34" charset="0"/>
                <a:hlinkClick r:id="rId10"/>
              </a:rPr>
              <a:t>https://www.bloomberg.com/news/articles/2023-01-02/china-s-economy-ends-year-in-slump-as-covid-infections-surge </a:t>
            </a:r>
          </a:p>
        </p:txBody>
      </p:sp>
      <p:sp>
        <p:nvSpPr>
          <p:cNvPr id="85" name="Google Shape;85;p14"/>
          <p:cNvSpPr txBox="1"/>
          <p:nvPr/>
        </p:nvSpPr>
        <p:spPr>
          <a:xfrm>
            <a:off x="4013218" y="3146851"/>
            <a:ext cx="3659791" cy="1061799"/>
          </a:xfrm>
          <a:prstGeom prst="rect">
            <a:avLst/>
          </a:prstGeom>
          <a:noFill/>
          <a:ln>
            <a:noFill/>
          </a:ln>
        </p:spPr>
        <p:txBody>
          <a:bodyPr spcFirstLastPara="1" wrap="square" lIns="91425" tIns="91425" rIns="91425" bIns="91425" anchor="t" anchorCtr="0">
            <a:spAutoFit/>
          </a:bodyPr>
          <a:lstStyle/>
          <a:p>
            <a:pPr algn="just"/>
            <a:r>
              <a:rPr lang="en-US" sz="900" b="1" dirty="0">
                <a:latin typeface="Arial" panose="020B0604020202020204" pitchFamily="34" charset="0"/>
                <a:cs typeface="Arial" panose="020B0604020202020204" pitchFamily="34" charset="0"/>
              </a:rPr>
              <a:t>USD Money Market</a:t>
            </a:r>
          </a:p>
          <a:p>
            <a:pPr algn="just"/>
            <a:endParaRPr lang="en-US" sz="800" dirty="0">
              <a:latin typeface="Arial" panose="020B0604020202020204" pitchFamily="34" charset="0"/>
              <a:cs typeface="Arial" panose="020B0604020202020204" pitchFamily="34" charset="0"/>
            </a:endParaRPr>
          </a:p>
          <a:p>
            <a:pPr algn="just"/>
            <a:r>
              <a:rPr lang="en-US" sz="800" dirty="0">
                <a:latin typeface="Arial" panose="020B0604020202020204" pitchFamily="34" charset="0"/>
                <a:cs typeface="Arial" panose="020B0604020202020204" pitchFamily="34" charset="0"/>
              </a:rPr>
              <a:t>This portfolio is a full discretionary managed bond portfolio, ideal for clients who have short term USD liquidity needs Assets within the portfolio can be used as collateral for loans The product provides a solid short term investment option in hard currency and allows the individual to hedge against the prevailing devaluation in the local currency</a:t>
            </a:r>
          </a:p>
        </p:txBody>
      </p:sp>
      <p:sp>
        <p:nvSpPr>
          <p:cNvPr id="86" name="Google Shape;86;p14"/>
          <p:cNvSpPr txBox="1"/>
          <p:nvPr/>
        </p:nvSpPr>
        <p:spPr>
          <a:xfrm>
            <a:off x="427290" y="5259246"/>
            <a:ext cx="7024985" cy="3665589"/>
          </a:xfrm>
          <a:prstGeom prst="rect">
            <a:avLst/>
          </a:prstGeom>
          <a:noFill/>
          <a:ln>
            <a:noFill/>
          </a:ln>
        </p:spPr>
        <p:txBody>
          <a:bodyPr spcFirstLastPara="1" wrap="square" lIns="91425" tIns="91425" rIns="91425" bIns="91425" anchor="t" anchorCtr="0">
            <a:spAutoFit/>
          </a:bodyPr>
          <a:lstStyle/>
          <a:p>
            <a:pPr algn="just" rtl="0"/>
            <a:r>
              <a:rPr lang="en-US" sz="870" b="1" i="0" u="none" strike="noStrike" kern="1400" baseline="0" dirty="0">
                <a:solidFill>
                  <a:srgbClr val="00487E"/>
                </a:solidFill>
                <a:latin typeface="+mn-lt"/>
              </a:rPr>
              <a:t>Analyst Certification - </a:t>
            </a:r>
            <a:r>
              <a:rPr lang="en-US" sz="870" b="0" i="0" u="none" strike="noStrike" kern="1400" baseline="0" dirty="0">
                <a:solidFill>
                  <a:srgbClr val="00487E"/>
                </a:solidFill>
                <a:latin typeface="+mn-lt"/>
              </a:rPr>
              <a:t>The views expressed in this research report accurately reflect the personal views of Mayberry Investments Limited Research Department about those issuer (s) or securities as at the date of this report. Each research analyst (s) also certify that no part of their compensation was, is, or will be, directly or indirectly, related to the specific recommendation (s) or view (s) expressed by that research analyst in this research report.</a:t>
            </a:r>
          </a:p>
          <a:p>
            <a:pPr algn="just" rtl="0"/>
            <a:endParaRPr lang="en-US" sz="870" b="0"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Company Disclosure - </a:t>
            </a:r>
            <a:r>
              <a:rPr lang="en-US" sz="870" b="0" i="0" u="none" strike="noStrike" kern="1400" baseline="0" dirty="0">
                <a:solidFill>
                  <a:srgbClr val="00487E"/>
                </a:solidFill>
                <a:latin typeface="+mn-lt"/>
              </a:rPr>
              <a:t>The information contained herein has been obtained from sources believed to be reliable, however its accuracy and completeness cannot be guaranteed. You are hereby notified that any disclosure, copying, distribution or taking any action in reliance on the contents of this information is strictly prohibited and may be unlawful. Mayberry may affect transactions or have positions in securities mentioned herein. In addition, employees of Mayberry may have positions and effect transactions in the securities mentioned herein.</a:t>
            </a:r>
          </a:p>
          <a:p>
            <a:pPr algn="just" rtl="0"/>
            <a:endParaRPr lang="en-JM" sz="870" b="1" i="0" u="none" strike="noStrike" kern="1400" baseline="0" dirty="0">
              <a:solidFill>
                <a:srgbClr val="00487E"/>
              </a:solidFill>
              <a:latin typeface="+mn-lt"/>
            </a:endParaRPr>
          </a:p>
          <a:p>
            <a:pPr algn="just" rtl="0"/>
            <a:r>
              <a:rPr lang="en-JM" sz="870" b="1" i="0" u="none" strike="noStrike" kern="1400" baseline="0" dirty="0">
                <a:solidFill>
                  <a:srgbClr val="00487E"/>
                </a:solidFill>
                <a:latin typeface="+mn-lt"/>
              </a:rPr>
              <a:t>MIL Ratings System:</a:t>
            </a:r>
          </a:p>
          <a:p>
            <a:pPr algn="just" rtl="0"/>
            <a:r>
              <a:rPr lang="en-US" sz="870" b="1" i="0" u="none" strike="noStrike" kern="1400" baseline="0" dirty="0">
                <a:solidFill>
                  <a:srgbClr val="00487E"/>
                </a:solidFill>
                <a:latin typeface="+mn-lt"/>
              </a:rPr>
              <a:t>BUY</a:t>
            </a:r>
            <a:r>
              <a:rPr lang="en-US" sz="870" b="0" i="0" u="none" strike="noStrike" kern="1400" baseline="0" dirty="0">
                <a:solidFill>
                  <a:srgbClr val="00487E"/>
                </a:solidFill>
                <a:latin typeface="+mn-lt"/>
              </a:rPr>
              <a:t>: We believe the stock is attractively valued. The company has sound or improving fundamentals that should allow it to outperform the broader market. We anticipate the stock will outperform the market over the next 12 months. The risk factors to achieving price targets are minimal.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HOLD</a:t>
            </a:r>
            <a:r>
              <a:rPr lang="en-US" sz="870" b="0" i="0" u="none" strike="noStrike" kern="1400" baseline="0" dirty="0">
                <a:solidFill>
                  <a:srgbClr val="00487E"/>
                </a:solidFill>
                <a:latin typeface="+mn-lt"/>
              </a:rPr>
              <a:t>: We believe the stock is fairly valued at the current price. The company may have issues affecting fundamentals that could take some time to resolve. Alternatively, company fundamentals may be sound, but this is fully reflected in the current stock price. The risk factors to achieving price targets are moderate. Some volatility is expected. In addition, technically it may be difficult to attain additional volume of the stock(s) at current price.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SELL</a:t>
            </a:r>
            <a:r>
              <a:rPr lang="en-US" sz="870" b="0" i="0" u="none" strike="noStrike" kern="1400" baseline="0" dirty="0">
                <a:solidFill>
                  <a:srgbClr val="00487E"/>
                </a:solidFill>
                <a:latin typeface="+mn-lt"/>
              </a:rPr>
              <a:t>: We believe the stock is overpriced relative to the soundness of the company’s fundamentals and long-term prospects.</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SPECULATIVE BUY</a:t>
            </a:r>
            <a:r>
              <a:rPr lang="en-US" sz="870" b="0" i="0" u="none" strike="noStrike" kern="1400" baseline="0" dirty="0">
                <a:solidFill>
                  <a:srgbClr val="00487E"/>
                </a:solidFill>
                <a:latin typeface="+mn-lt"/>
              </a:rPr>
              <a:t>: We believe the prospects for capital appreciation exist, however there is some level of uncertainty in revenue growth.</a:t>
            </a:r>
          </a:p>
          <a:p>
            <a:pPr algn="just" rtl="0"/>
            <a:r>
              <a:rPr lang="fr-FR" sz="870" b="0" i="0" u="none" strike="noStrike" kern="1400" baseline="0" dirty="0">
                <a:solidFill>
                  <a:srgbClr val="00487E"/>
                </a:solidFill>
                <a:latin typeface="+mn-lt"/>
              </a:rPr>
              <a:t>Source:  www.jamstockex.com, www.bloomberg.com, www.investopedia.com, www.tradewire.com</a:t>
            </a:r>
          </a:p>
          <a:p>
            <a:pPr algn="just" rtl="0"/>
            <a:endParaRPr lang="en-JM" sz="870" b="0" i="0" u="none" strike="noStrike" kern="1400" baseline="0" dirty="0">
              <a:solidFill>
                <a:srgbClr val="005594"/>
              </a:solidFill>
              <a:latin typeface="+mn-lt"/>
            </a:endParaRPr>
          </a:p>
          <a:p>
            <a:pPr marL="0" lvl="0" indent="0" algn="l" rtl="0">
              <a:spcBef>
                <a:spcPts val="0"/>
              </a:spcBef>
              <a:spcAft>
                <a:spcPts val="0"/>
              </a:spcAft>
              <a:buNone/>
            </a:pPr>
            <a:endParaRPr sz="870" dirty="0">
              <a:latin typeface="+mn-lt"/>
            </a:endParaRPr>
          </a:p>
        </p:txBody>
      </p:sp>
      <p:sp>
        <p:nvSpPr>
          <p:cNvPr id="4" name="TextBox 3">
            <a:extLst>
              <a:ext uri="{FF2B5EF4-FFF2-40B4-BE49-F238E27FC236}">
                <a16:creationId xmlns:a16="http://schemas.microsoft.com/office/drawing/2014/main" id="{F6CB01FA-62C6-43CD-BD4C-90AADA6123E1}"/>
              </a:ext>
            </a:extLst>
          </p:cNvPr>
          <p:cNvSpPr txBox="1"/>
          <p:nvPr/>
        </p:nvSpPr>
        <p:spPr>
          <a:xfrm>
            <a:off x="243557" y="4522732"/>
            <a:ext cx="3194873" cy="353943"/>
          </a:xfrm>
          <a:prstGeom prst="rect">
            <a:avLst/>
          </a:prstGeom>
          <a:noFill/>
        </p:spPr>
        <p:txBody>
          <a:bodyPr wrap="square" rtlCol="0">
            <a:spAutoFit/>
          </a:bodyPr>
          <a:lstStyle/>
          <a:p>
            <a:pPr algn="just"/>
            <a:r>
              <a:rPr lang="en-US" sz="850" dirty="0">
                <a:solidFill>
                  <a:schemeClr val="tx1"/>
                </a:solidFill>
              </a:rPr>
              <a:t>The platinum portfolio has an effective maturity of 9.61 years and duration of 5.58 years. </a:t>
            </a:r>
          </a:p>
        </p:txBody>
      </p:sp>
      <p:sp>
        <p:nvSpPr>
          <p:cNvPr id="5" name="TextBox 4">
            <a:extLst>
              <a:ext uri="{FF2B5EF4-FFF2-40B4-BE49-F238E27FC236}">
                <a16:creationId xmlns:a16="http://schemas.microsoft.com/office/drawing/2014/main" id="{9DB23524-C71C-6B06-BE3C-4BCACD5C6D56}"/>
              </a:ext>
            </a:extLst>
          </p:cNvPr>
          <p:cNvSpPr txBox="1"/>
          <p:nvPr/>
        </p:nvSpPr>
        <p:spPr>
          <a:xfrm>
            <a:off x="197837" y="745328"/>
            <a:ext cx="3504797" cy="2022348"/>
          </a:xfrm>
          <a:prstGeom prst="rect">
            <a:avLst/>
          </a:prstGeom>
          <a:noFill/>
        </p:spPr>
        <p:txBody>
          <a:bodyPr wrap="square" rtlCol="0">
            <a:spAutoFit/>
          </a:bodyPr>
          <a:lstStyle/>
          <a:p>
            <a:pPr marL="0" marR="0" algn="just">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A US economic recession is in the cards because of what the Federal Reserve must do to cool inflation, former New York Fed President William Dudley, but it probably won’t be a severe slowdown.</a:t>
            </a:r>
          </a:p>
          <a:p>
            <a:pPr marL="0" marR="0" algn="just">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“A recession is pretty likely just because of what the Fed has to do,” he said in an interview on Bloomberg Surveillance Tuesday. “But what’s different this time I think is that if we have a recession, it’s going to be a Fed-induced recession and the Fed can end the recession by subsequently easing monetary policy.”</a:t>
            </a:r>
          </a:p>
          <a:p>
            <a:pPr algn="just"/>
            <a:endParaRPr lang="en-US" sz="500" dirty="0">
              <a:latin typeface="Arial" panose="020B0604020202020204" pitchFamily="34" charset="0"/>
              <a:ea typeface="Calibri" panose="020F0502020204030204" pitchFamily="34" charset="0"/>
              <a:cs typeface="Arial" panose="020B0604020202020204" pitchFamily="34" charset="0"/>
            </a:endParaRPr>
          </a:p>
          <a:p>
            <a:pPr algn="just"/>
            <a:endParaRPr lang="en-US" sz="500" dirty="0">
              <a:latin typeface="Arial" panose="020B0604020202020204" pitchFamily="34" charset="0"/>
              <a:ea typeface="Calibri" panose="020F0502020204030204" pitchFamily="34" charset="0"/>
              <a:cs typeface="Arial" panose="020B0604020202020204" pitchFamily="34" charset="0"/>
            </a:endParaRPr>
          </a:p>
          <a:p>
            <a:pPr algn="just"/>
            <a:endParaRPr lang="en-US" sz="5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700" dirty="0">
                <a:solidFill>
                  <a:schemeClr val="accent5">
                    <a:lumMod val="75000"/>
                  </a:schemeClr>
                </a:solidFill>
                <a:latin typeface="Arial" panose="020B0604020202020204" pitchFamily="34" charset="0"/>
                <a:cs typeface="Arial" panose="020B0604020202020204" pitchFamily="34" charset="0"/>
                <a:hlinkClick r:id="rId11"/>
              </a:rPr>
              <a:t>https://www.bloomberg.com/news/articles/2023-01-03/us-recession-pretty-likely-ex-new-york-fed-chief-dudley-says</a:t>
            </a:r>
            <a:r>
              <a:rPr lang="en-US" sz="700" dirty="0">
                <a:solidFill>
                  <a:schemeClr val="accent5">
                    <a:lumMod val="75000"/>
                  </a:schemeClr>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C72EF327-58BA-BF10-CF42-45C8090E432B}"/>
              </a:ext>
            </a:extLst>
          </p:cNvPr>
          <p:cNvPicPr>
            <a:picLocks noChangeAspect="1"/>
          </p:cNvPicPr>
          <p:nvPr/>
        </p:nvPicPr>
        <p:blipFill>
          <a:blip r:embed="rId12"/>
          <a:srcRect/>
          <a:stretch/>
        </p:blipFill>
        <p:spPr>
          <a:xfrm>
            <a:off x="330200" y="3298294"/>
            <a:ext cx="3279092" cy="114828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746F833FCE949AE8C899917232D31" ma:contentTypeVersion="8" ma:contentTypeDescription="Create a new document." ma:contentTypeScope="" ma:versionID="23b9c15e7963a28522b25062dcdfa2cd">
  <xsd:schema xmlns:xsd="http://www.w3.org/2001/XMLSchema" xmlns:xs="http://www.w3.org/2001/XMLSchema" xmlns:p="http://schemas.microsoft.com/office/2006/metadata/properties" xmlns:ns3="8e17e770-5b38-4070-9060-d5deb448bac5" xmlns:ns4="bac48536-fbe2-4360-9385-4dbf9c8a4f78" targetNamespace="http://schemas.microsoft.com/office/2006/metadata/properties" ma:root="true" ma:fieldsID="c0406e17323f7127202a747f3c1ff475" ns3:_="" ns4:_="">
    <xsd:import namespace="8e17e770-5b38-4070-9060-d5deb448bac5"/>
    <xsd:import namespace="bac48536-fbe2-4360-9385-4dbf9c8a4f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7e770-5b38-4070-9060-d5deb448b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48536-fbe2-4360-9385-4dbf9c8a4f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4B5B6-0074-42AD-B89C-365E4F538772}">
  <ds:schemaRefs>
    <ds:schemaRef ds:uri="http://purl.org/dc/terms/"/>
    <ds:schemaRef ds:uri="http://schemas.openxmlformats.org/package/2006/metadata/core-properties"/>
    <ds:schemaRef ds:uri="http://purl.org/dc/dcmitype/"/>
    <ds:schemaRef ds:uri="http://schemas.microsoft.com/office/infopath/2007/PartnerControls"/>
    <ds:schemaRef ds:uri="bac48536-fbe2-4360-9385-4dbf9c8a4f78"/>
    <ds:schemaRef ds:uri="http://purl.org/dc/elements/1.1/"/>
    <ds:schemaRef ds:uri="http://schemas.microsoft.com/office/2006/metadata/properties"/>
    <ds:schemaRef ds:uri="http://schemas.microsoft.com/office/2006/documentManagement/types"/>
    <ds:schemaRef ds:uri="8e17e770-5b38-4070-9060-d5deb448bac5"/>
    <ds:schemaRef ds:uri="http://www.w3.org/XML/1998/namespace"/>
  </ds:schemaRefs>
</ds:datastoreItem>
</file>

<file path=customXml/itemProps2.xml><?xml version="1.0" encoding="utf-8"?>
<ds:datastoreItem xmlns:ds="http://schemas.openxmlformats.org/officeDocument/2006/customXml" ds:itemID="{D48ADB45-D0E3-443A-B871-A00391524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7e770-5b38-4070-9060-d5deb448bac5"/>
    <ds:schemaRef ds:uri="bac48536-fbe2-4360-9385-4dbf9c8a4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78FAA1-15EE-4C0A-B876-63B66229B3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51239</TotalTime>
  <Words>1201</Words>
  <Application>Microsoft Office PowerPoint</Application>
  <PresentationFormat>Custom</PresentationFormat>
  <Paragraphs>60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Trudiann Lowe</dc:creator>
  <cp:lastModifiedBy>Coleeann Hutchinson</cp:lastModifiedBy>
  <cp:revision>1561</cp:revision>
  <dcterms:modified xsi:type="dcterms:W3CDTF">2023-01-03T21:05:59Z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0x010100A60746F833FCE949AE8C899917232D31</vt:lpwstr>
  </property>
</Properties>
</file>